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3FF2-23D5-4676-9F58-34473B084B24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FF9-9257-42A2-ADE8-35F27AE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youtube.com/watch?v=YzGZl-J0wWQ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bio.miami.edu/dana/pix/photosynthesis_equatio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bbc.co.uk/schools/gcsebitesize/science/images/5_fractional_distillation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emf"/><Relationship Id="rId4" Type="http://schemas.openxmlformats.org/officeDocument/2006/relationships/hyperlink" Target="http://www.youtube.com/watch?v=VofKBcdZtjo&amp;feature=relat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guhirwa\Local Settings\Temporary Internet Files\Content.IE5\U2W3Y3VX\MC900334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2094657" cy="2192930"/>
          </a:xfrm>
          <a:prstGeom prst="rect">
            <a:avLst/>
          </a:prstGeom>
          <a:noFill/>
        </p:spPr>
      </p:pic>
      <p:pic>
        <p:nvPicPr>
          <p:cNvPr id="1028" name="Picture 4" descr="C:\Documents and Settings\guhirwa\Local Settings\Temporary Internet Files\Content.IE5\UQONQ60E\MP9004372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4869159"/>
            <a:ext cx="1757298" cy="17606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6766520" cy="1251570"/>
          </a:xfrm>
        </p:spPr>
        <p:txBody>
          <a:bodyPr/>
          <a:lstStyle/>
          <a:p>
            <a:r>
              <a:rPr lang="fr-CH" dirty="0" err="1" smtClean="0"/>
              <a:t>Organic</a:t>
            </a:r>
            <a:r>
              <a:rPr lang="fr-CH" dirty="0" smtClean="0"/>
              <a:t> </a:t>
            </a:r>
            <a:r>
              <a:rPr lang="fr-CH" dirty="0" err="1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552728" cy="3672408"/>
          </a:xfrm>
        </p:spPr>
        <p:txBody>
          <a:bodyPr>
            <a:noAutofit/>
          </a:bodyPr>
          <a:lstStyle/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Realise </a:t>
            </a:r>
            <a:r>
              <a:rPr lang="en-GB" sz="1600" dirty="0">
                <a:solidFill>
                  <a:schemeClr val="tx1"/>
                </a:solidFill>
              </a:rPr>
              <a:t>that the major sources of hydrocarbons are crude oil and natural gas; that they are a non-renewable resource. Which have been formed over millions of years?</a:t>
            </a:r>
            <a:endParaRPr lang="en-US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Describe </a:t>
            </a:r>
            <a:r>
              <a:rPr lang="en-GB" sz="1600" dirty="0">
                <a:solidFill>
                  <a:schemeClr val="tx1"/>
                </a:solidFill>
              </a:rPr>
              <a:t>the method of fractional distillation on an industrial scale and </a:t>
            </a:r>
            <a:r>
              <a:rPr lang="en-GB" sz="1600" i="1" dirty="0">
                <a:solidFill>
                  <a:schemeClr val="tx1"/>
                </a:solidFill>
              </a:rPr>
              <a:t>account </a:t>
            </a:r>
            <a:r>
              <a:rPr lang="en-GB" sz="1600" dirty="0">
                <a:solidFill>
                  <a:schemeClr val="tx1"/>
                </a:solidFill>
              </a:rPr>
              <a:t>for the demand for these fractions.</a:t>
            </a:r>
            <a:r>
              <a:rPr lang="en-GB" sz="1600" i="1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Appreciate </a:t>
            </a:r>
            <a:r>
              <a:rPr lang="en-GB" sz="1600" dirty="0">
                <a:solidFill>
                  <a:schemeClr val="tx1"/>
                </a:solidFill>
              </a:rPr>
              <a:t>why it is necessary to "crack" large hydrocarbon</a:t>
            </a:r>
            <a:endParaRPr lang="en-US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Understand </a:t>
            </a:r>
            <a:r>
              <a:rPr lang="en-GB" sz="1600" dirty="0">
                <a:solidFill>
                  <a:schemeClr val="tx1"/>
                </a:solidFill>
              </a:rPr>
              <a:t>the idea of homologous series and those members of the same series show similar properties.</a:t>
            </a:r>
            <a:endParaRPr lang="en-US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Know </a:t>
            </a:r>
            <a:r>
              <a:rPr lang="en-GB" sz="1600" dirty="0">
                <a:solidFill>
                  <a:schemeClr val="tx1"/>
                </a:solidFill>
              </a:rPr>
              <a:t>the general formula for the </a:t>
            </a:r>
            <a:r>
              <a:rPr lang="en-GB" sz="1600" dirty="0" err="1">
                <a:solidFill>
                  <a:schemeClr val="tx1"/>
                </a:solidFill>
              </a:rPr>
              <a:t>alkane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alkene</a:t>
            </a:r>
            <a:r>
              <a:rPr lang="en-GB" sz="1600" dirty="0">
                <a:solidFill>
                  <a:schemeClr val="tx1"/>
                </a:solidFill>
              </a:rPr>
              <a:t>, and alkynes. (C</a:t>
            </a:r>
            <a:r>
              <a:rPr lang="en-GB" sz="1600" baseline="-25000" dirty="0">
                <a:solidFill>
                  <a:schemeClr val="tx1"/>
                </a:solidFill>
              </a:rPr>
              <a:t>n</a:t>
            </a:r>
            <a:r>
              <a:rPr lang="en-GB" sz="1600" dirty="0">
                <a:solidFill>
                  <a:schemeClr val="tx1"/>
                </a:solidFill>
              </a:rPr>
              <a:t>H</a:t>
            </a:r>
            <a:r>
              <a:rPr lang="en-GB" sz="1600" baseline="-25000" dirty="0">
                <a:solidFill>
                  <a:schemeClr val="tx1"/>
                </a:solidFill>
              </a:rPr>
              <a:t>2n+2</a:t>
            </a:r>
            <a:r>
              <a:rPr lang="en-GB" sz="1600" dirty="0">
                <a:solidFill>
                  <a:schemeClr val="tx1"/>
                </a:solidFill>
              </a:rPr>
              <a:t>; C</a:t>
            </a:r>
            <a:r>
              <a:rPr lang="en-GB" sz="1600" baseline="-25000" dirty="0">
                <a:solidFill>
                  <a:schemeClr val="tx1"/>
                </a:solidFill>
              </a:rPr>
              <a:t>n</a:t>
            </a:r>
            <a:r>
              <a:rPr lang="en-GB" sz="1600" dirty="0">
                <a:solidFill>
                  <a:schemeClr val="tx1"/>
                </a:solidFill>
              </a:rPr>
              <a:t>H</a:t>
            </a:r>
            <a:r>
              <a:rPr lang="en-GB" sz="1600" baseline="-25000" dirty="0">
                <a:solidFill>
                  <a:schemeClr val="tx1"/>
                </a:solidFill>
              </a:rPr>
              <a:t>2n</a:t>
            </a:r>
            <a:r>
              <a:rPr lang="en-GB" sz="1600" dirty="0">
                <a:solidFill>
                  <a:schemeClr val="tx1"/>
                </a:solidFill>
              </a:rPr>
              <a:t>; </a:t>
            </a:r>
            <a:r>
              <a:rPr lang="en-GB" sz="1600" dirty="0" err="1">
                <a:solidFill>
                  <a:schemeClr val="tx1"/>
                </a:solidFill>
              </a:rPr>
              <a:t>C</a:t>
            </a:r>
            <a:r>
              <a:rPr lang="en-GB" sz="1600" baseline="-25000" dirty="0" err="1">
                <a:solidFill>
                  <a:schemeClr val="tx1"/>
                </a:solidFill>
              </a:rPr>
              <a:t>n</a:t>
            </a:r>
            <a:r>
              <a:rPr lang="en-GB" sz="1600" dirty="0" err="1">
                <a:solidFill>
                  <a:schemeClr val="tx1"/>
                </a:solidFill>
              </a:rPr>
              <a:t>H</a:t>
            </a:r>
            <a:r>
              <a:rPr lang="en-GB" sz="1600" baseline="-25000" dirty="0" err="1">
                <a:solidFill>
                  <a:schemeClr val="tx1"/>
                </a:solidFill>
              </a:rPr>
              <a:t>n</a:t>
            </a:r>
            <a:r>
              <a:rPr lang="en-GB" sz="1600" dirty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i="1" dirty="0">
                <a:solidFill>
                  <a:schemeClr val="tx1"/>
                </a:solidFill>
              </a:rPr>
              <a:t>Understand </a:t>
            </a:r>
            <a:r>
              <a:rPr lang="en-GB" sz="1600" dirty="0">
                <a:solidFill>
                  <a:schemeClr val="tx1"/>
                </a:solidFill>
              </a:rPr>
              <a:t>the concept of structural isomers. </a:t>
            </a:r>
            <a:r>
              <a:rPr lang="en-GB" sz="1600" i="1" dirty="0">
                <a:solidFill>
                  <a:schemeClr val="tx1"/>
                </a:solidFill>
              </a:rPr>
              <a:t>Draw </a:t>
            </a:r>
            <a:r>
              <a:rPr lang="en-GB" sz="1600" dirty="0">
                <a:solidFill>
                  <a:schemeClr val="tx1"/>
                </a:solidFill>
              </a:rPr>
              <a:t>the structural formulae of </a:t>
            </a:r>
            <a:r>
              <a:rPr lang="en-GB" sz="1600" dirty="0" err="1">
                <a:solidFill>
                  <a:schemeClr val="tx1"/>
                </a:solidFill>
              </a:rPr>
              <a:t>alkane</a:t>
            </a:r>
            <a:r>
              <a:rPr lang="en-GB" sz="1600" dirty="0">
                <a:solidFill>
                  <a:schemeClr val="tx1"/>
                </a:solidFill>
              </a:rPr>
              <a:t> isomers (UP to </a:t>
            </a:r>
            <a:r>
              <a:rPr lang="en-GB" sz="1600" i="1" dirty="0">
                <a:solidFill>
                  <a:schemeClr val="tx1"/>
                </a:solidFill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</a:rPr>
              <a:t>6</a:t>
            </a:r>
            <a:r>
              <a:rPr lang="en-GB" sz="1600" i="1" dirty="0">
                <a:solidFill>
                  <a:schemeClr val="tx1"/>
                </a:solidFill>
              </a:rPr>
              <a:t>).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GB" sz="1600" i="1" dirty="0">
                <a:solidFill>
                  <a:schemeClr val="tx1"/>
                </a:solidFill>
              </a:rPr>
              <a:t>Name </a:t>
            </a:r>
            <a:r>
              <a:rPr lang="en-GB" sz="1600" dirty="0">
                <a:solidFill>
                  <a:schemeClr val="tx1"/>
                </a:solidFill>
              </a:rPr>
              <a:t>these isomers according to a conventionally agreed system (IUPAC)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guhirwa\Local Settings\Temporary Internet Files\Content.IE5\U2W3Y3VX\MC9002333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34836" cy="1785042"/>
          </a:xfrm>
          <a:prstGeom prst="rect">
            <a:avLst/>
          </a:prstGeom>
          <a:noFill/>
        </p:spPr>
      </p:pic>
      <p:pic>
        <p:nvPicPr>
          <p:cNvPr id="1030" name="Picture 6" descr="C:\Documents and Settings\guhirwa\Local Settings\Temporary Internet Files\Content.IE5\N51O82X7\MC9000147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21088"/>
            <a:ext cx="858622" cy="186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 by-product of CRACKING an </a:t>
            </a:r>
            <a:r>
              <a:rPr lang="en-GB" sz="2800" dirty="0" err="1" smtClean="0"/>
              <a:t>Alkane</a:t>
            </a:r>
            <a:endParaRPr lang="en-GB" sz="2800" dirty="0" smtClean="0"/>
          </a:p>
          <a:p>
            <a:pPr eaLnBrk="1" hangingPunct="1"/>
            <a:r>
              <a:rPr lang="en-GB" sz="2800" dirty="0" smtClean="0"/>
              <a:t>Used for making polymers</a:t>
            </a:r>
          </a:p>
          <a:p>
            <a:pPr eaLnBrk="1" hangingPunct="1"/>
            <a:r>
              <a:rPr lang="en-GB" sz="2800" dirty="0" smtClean="0"/>
              <a:t>C=C is more reactive than C-C</a:t>
            </a:r>
          </a:p>
          <a:p>
            <a:pPr eaLnBrk="1" hangingPunct="1"/>
            <a:r>
              <a:rPr lang="en-GB" sz="2800" dirty="0" smtClean="0"/>
              <a:t>The molecule is unsaturated and the double bonds allow addition polymerisation.</a:t>
            </a:r>
            <a:endParaRPr lang="en-US" sz="28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07375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4000" b="1" smtClean="0"/>
              <a:t>Alkenes </a:t>
            </a:r>
            <a:r>
              <a:rPr lang="en-GB" sz="4000" smtClean="0"/>
              <a:t>					</a:t>
            </a:r>
            <a:r>
              <a:rPr lang="en-GB" sz="4000" b="1" smtClean="0"/>
              <a:t>C</a:t>
            </a:r>
            <a:r>
              <a:rPr lang="en-GB" sz="3200" b="1" smtClean="0"/>
              <a:t>n</a:t>
            </a:r>
            <a:r>
              <a:rPr lang="en-GB" sz="4000" b="1" smtClean="0"/>
              <a:t>H</a:t>
            </a:r>
            <a:r>
              <a:rPr lang="en-GB" sz="3200" b="1" smtClean="0"/>
              <a:t>2n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27088" y="3933825"/>
            <a:ext cx="2592387" cy="2087563"/>
            <a:chOff x="1655" y="2432"/>
            <a:chExt cx="1633" cy="1315"/>
          </a:xfrm>
        </p:grpSpPr>
        <p:sp>
          <p:nvSpPr>
            <p:cNvPr id="7174" name="Line 20"/>
            <p:cNvSpPr>
              <a:spLocks noChangeShapeType="1"/>
            </p:cNvSpPr>
            <p:nvPr/>
          </p:nvSpPr>
          <p:spPr bwMode="auto">
            <a:xfrm>
              <a:off x="2789" y="3158"/>
              <a:ext cx="31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655" y="2432"/>
              <a:ext cx="1633" cy="1315"/>
              <a:chOff x="884" y="2432"/>
              <a:chExt cx="1633" cy="1315"/>
            </a:xfrm>
          </p:grpSpPr>
          <p:sp>
            <p:nvSpPr>
              <p:cNvPr id="7176" name="Line 7"/>
              <p:cNvSpPr>
                <a:spLocks noChangeShapeType="1"/>
              </p:cNvSpPr>
              <p:nvPr/>
            </p:nvSpPr>
            <p:spPr bwMode="auto">
              <a:xfrm flipV="1">
                <a:off x="1973" y="2523"/>
                <a:ext cx="317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 flipV="1">
                <a:off x="1474" y="3022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Line 16"/>
              <p:cNvSpPr>
                <a:spLocks noChangeShapeType="1"/>
              </p:cNvSpPr>
              <p:nvPr/>
            </p:nvSpPr>
            <p:spPr bwMode="auto">
              <a:xfrm>
                <a:off x="1292" y="3158"/>
                <a:ext cx="7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Line 21"/>
              <p:cNvSpPr>
                <a:spLocks noChangeShapeType="1"/>
              </p:cNvSpPr>
              <p:nvPr/>
            </p:nvSpPr>
            <p:spPr bwMode="auto">
              <a:xfrm>
                <a:off x="1111" y="2659"/>
                <a:ext cx="317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22"/>
              <p:cNvSpPr>
                <a:spLocks noChangeShapeType="1"/>
              </p:cNvSpPr>
              <p:nvPr/>
            </p:nvSpPr>
            <p:spPr bwMode="auto">
              <a:xfrm flipH="1">
                <a:off x="1020" y="3113"/>
                <a:ext cx="409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Oval 11"/>
              <p:cNvSpPr>
                <a:spLocks noChangeArrowheads="1"/>
              </p:cNvSpPr>
              <p:nvPr/>
            </p:nvSpPr>
            <p:spPr bwMode="auto">
              <a:xfrm>
                <a:off x="1246" y="2931"/>
                <a:ext cx="363" cy="3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C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82" name="Oval 17"/>
              <p:cNvSpPr>
                <a:spLocks noChangeArrowheads="1"/>
              </p:cNvSpPr>
              <p:nvPr/>
            </p:nvSpPr>
            <p:spPr bwMode="auto">
              <a:xfrm>
                <a:off x="1790" y="2932"/>
                <a:ext cx="363" cy="3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C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83" name="Oval 18"/>
              <p:cNvSpPr>
                <a:spLocks noChangeArrowheads="1"/>
              </p:cNvSpPr>
              <p:nvPr/>
            </p:nvSpPr>
            <p:spPr bwMode="auto">
              <a:xfrm>
                <a:off x="2154" y="3385"/>
                <a:ext cx="363" cy="362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H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884" y="2432"/>
                <a:ext cx="1633" cy="1315"/>
                <a:chOff x="884" y="2432"/>
                <a:chExt cx="1633" cy="1315"/>
              </a:xfrm>
            </p:grpSpPr>
            <p:sp>
              <p:nvSpPr>
                <p:cNvPr id="7185" name="Oval 12"/>
                <p:cNvSpPr>
                  <a:spLocks noChangeArrowheads="1"/>
                </p:cNvSpPr>
                <p:nvPr/>
              </p:nvSpPr>
              <p:spPr bwMode="auto">
                <a:xfrm>
                  <a:off x="884" y="3385"/>
                  <a:ext cx="363" cy="362"/>
                </a:xfrm>
                <a:prstGeom prst="ellipse">
                  <a:avLst/>
                </a:prstGeom>
                <a:solidFill>
                  <a:srgbClr val="008080"/>
                </a:solidFill>
                <a:ln w="9525">
                  <a:solidFill>
                    <a:srgbClr val="0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b="1">
                      <a:solidFill>
                        <a:schemeClr val="bg1"/>
                      </a:solidFill>
                    </a:rPr>
                    <a:t>H</a:t>
                  </a: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86" name="Oval 14"/>
                <p:cNvSpPr>
                  <a:spLocks noChangeArrowheads="1"/>
                </p:cNvSpPr>
                <p:nvPr/>
              </p:nvSpPr>
              <p:spPr bwMode="auto">
                <a:xfrm>
                  <a:off x="2154" y="2432"/>
                  <a:ext cx="363" cy="362"/>
                </a:xfrm>
                <a:prstGeom prst="ellipse">
                  <a:avLst/>
                </a:prstGeom>
                <a:solidFill>
                  <a:srgbClr val="008080"/>
                </a:solidFill>
                <a:ln w="9525">
                  <a:solidFill>
                    <a:srgbClr val="0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b="1">
                      <a:solidFill>
                        <a:schemeClr val="bg1"/>
                      </a:solidFill>
                    </a:rPr>
                    <a:t>H</a:t>
                  </a: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87" name="Oval 15"/>
                <p:cNvSpPr>
                  <a:spLocks noChangeArrowheads="1"/>
                </p:cNvSpPr>
                <p:nvPr/>
              </p:nvSpPr>
              <p:spPr bwMode="auto">
                <a:xfrm>
                  <a:off x="884" y="2432"/>
                  <a:ext cx="363" cy="362"/>
                </a:xfrm>
                <a:prstGeom prst="ellipse">
                  <a:avLst/>
                </a:prstGeom>
                <a:solidFill>
                  <a:srgbClr val="008080"/>
                </a:solidFill>
                <a:ln w="9525">
                  <a:solidFill>
                    <a:srgbClr val="0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b="1">
                      <a:solidFill>
                        <a:schemeClr val="bg1"/>
                      </a:solidFill>
                    </a:rPr>
                    <a:t>H</a:t>
                  </a: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7173" name="Text Box 26"/>
          <p:cNvSpPr txBox="1">
            <a:spLocks noChangeArrowheads="1"/>
          </p:cNvSpPr>
          <p:nvPr/>
        </p:nvSpPr>
        <p:spPr bwMode="auto">
          <a:xfrm>
            <a:off x="3995738" y="4149725"/>
            <a:ext cx="2881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 err="1"/>
              <a:t>Ethene</a:t>
            </a:r>
            <a:r>
              <a:rPr lang="en-GB" sz="3200" dirty="0"/>
              <a:t> C</a:t>
            </a:r>
            <a:r>
              <a:rPr lang="en-GB" sz="2400" dirty="0"/>
              <a:t>2</a:t>
            </a:r>
            <a:r>
              <a:rPr lang="en-GB" sz="3200" dirty="0"/>
              <a:t>H</a:t>
            </a:r>
            <a:r>
              <a:rPr lang="en-GB" sz="2400" dirty="0"/>
              <a:t>4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Isomerism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two or more compounds have the same chemical formula but different structures.</a:t>
            </a:r>
          </a:p>
          <a:p>
            <a:r>
              <a:rPr lang="en-GB"/>
              <a:t>Remember that: </a:t>
            </a:r>
          </a:p>
          <a:p>
            <a:pPr lvl="1"/>
            <a:r>
              <a:rPr lang="en-GB"/>
              <a:t>Carbon forms 4 bonds</a:t>
            </a:r>
          </a:p>
          <a:p>
            <a:pPr lvl="1"/>
            <a:r>
              <a:rPr lang="en-GB"/>
              <a:t>Hydrogen forms one bond</a:t>
            </a:r>
          </a:p>
          <a:p>
            <a:pPr lvl="1"/>
            <a:r>
              <a:rPr lang="en-GB"/>
              <a:t>Oxygen forms two bonds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126038"/>
            <a:ext cx="3492500" cy="1731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Butane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homologous series does it belong to?</a:t>
            </a:r>
          </a:p>
          <a:p>
            <a:r>
              <a:rPr lang="en-GB"/>
              <a:t>If n=4 what is the chemical formula?</a:t>
            </a:r>
          </a:p>
          <a:p>
            <a:r>
              <a:rPr lang="en-GB"/>
              <a:t>How many different structures can you make?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26038"/>
            <a:ext cx="4140200" cy="1731962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365625"/>
            <a:ext cx="3851275" cy="249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Pentane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homologous series does it belong to?</a:t>
            </a:r>
          </a:p>
          <a:p>
            <a:r>
              <a:rPr lang="en-GB"/>
              <a:t>If n=5 what is the chemical formula?</a:t>
            </a:r>
          </a:p>
          <a:p>
            <a:r>
              <a:rPr lang="en-GB"/>
              <a:t>How many different structures can you make?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Octane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homologous series does it belong to?</a:t>
            </a:r>
          </a:p>
          <a:p>
            <a:r>
              <a:rPr lang="en-GB"/>
              <a:t>If n=8 what is the chemical formula?</a:t>
            </a:r>
          </a:p>
          <a:p>
            <a:r>
              <a:rPr lang="en-GB"/>
              <a:t>How many different structures can you make?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CH" u="sng" dirty="0" err="1" smtClean="0"/>
              <a:t>Alkenes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1"/>
            <a:ext cx="8258204" cy="24288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Alkenes are a family of hydrocarbons (compounds containing carbon and hydrogen only) containing a carbon-carbon double bond.</a:t>
            </a:r>
            <a:endParaRPr lang="en-US" dirty="0" smtClean="0"/>
          </a:p>
          <a:p>
            <a:r>
              <a:rPr lang="en-GB" dirty="0" smtClean="0"/>
              <a:t>If you look at the naming you will see that it is similar to </a:t>
            </a:r>
            <a:r>
              <a:rPr lang="en-GB" dirty="0" err="1" smtClean="0"/>
              <a:t>alkanes</a:t>
            </a:r>
            <a:r>
              <a:rPr lang="en-GB" dirty="0" smtClean="0"/>
              <a:t>. The prefix Eth-, prop-, but-, pent-, hex-, </a:t>
            </a:r>
            <a:r>
              <a:rPr lang="en-GB" dirty="0" err="1" smtClean="0"/>
              <a:t>hept</a:t>
            </a:r>
            <a:r>
              <a:rPr lang="en-GB" dirty="0" smtClean="0"/>
              <a:t>-, </a:t>
            </a:r>
            <a:r>
              <a:rPr lang="en-GB" dirty="0" err="1" smtClean="0"/>
              <a:t>oct</a:t>
            </a:r>
            <a:r>
              <a:rPr lang="en-GB" dirty="0" smtClean="0"/>
              <a:t>-, non-, and </a:t>
            </a:r>
            <a:r>
              <a:rPr lang="en-GB" dirty="0" err="1" smtClean="0"/>
              <a:t>dec</a:t>
            </a:r>
            <a:r>
              <a:rPr lang="en-GB" dirty="0" smtClean="0"/>
              <a:t>- are the same. However, the suffix is –</a:t>
            </a:r>
            <a:r>
              <a:rPr lang="en-GB" dirty="0" err="1" smtClean="0"/>
              <a:t>ene</a:t>
            </a:r>
            <a:r>
              <a:rPr lang="en-GB" dirty="0" smtClean="0"/>
              <a:t>!</a:t>
            </a:r>
            <a:endParaRPr lang="en-US" dirty="0" smtClean="0"/>
          </a:p>
          <a:p>
            <a:r>
              <a:rPr lang="en-US" dirty="0" smtClean="0"/>
              <a:t>You can work out the formula of any of them using: </a:t>
            </a:r>
            <a:r>
              <a:rPr lang="en-US" b="1" dirty="0" smtClean="0"/>
              <a:t>C</a:t>
            </a:r>
            <a:r>
              <a:rPr lang="en-US" b="1" baseline="-25000" dirty="0" smtClean="0"/>
              <a:t>n</a:t>
            </a:r>
            <a:r>
              <a:rPr lang="en-US" b="1" dirty="0" smtClean="0"/>
              <a:t>H</a:t>
            </a:r>
            <a:r>
              <a:rPr lang="en-US" b="1" baseline="-25000" dirty="0" smtClean="0"/>
              <a:t>2n</a:t>
            </a:r>
            <a:r>
              <a:rPr lang="en-US" b="1" dirty="0" smtClean="0"/>
              <a:t>; this is different from </a:t>
            </a:r>
            <a:r>
              <a:rPr lang="en-US" b="1" dirty="0" err="1" smtClean="0"/>
              <a:t>alkanes</a:t>
            </a:r>
            <a:r>
              <a:rPr lang="en-US" b="1" dirty="0" smtClean="0"/>
              <a:t> which are C</a:t>
            </a:r>
            <a:r>
              <a:rPr lang="en-US" b="1" baseline="-25000" dirty="0" smtClean="0"/>
              <a:t>n</a:t>
            </a:r>
            <a:r>
              <a:rPr lang="en-US" b="1" dirty="0" smtClean="0"/>
              <a:t>H</a:t>
            </a:r>
            <a:r>
              <a:rPr lang="en-US" b="1" baseline="-25000" dirty="0" smtClean="0"/>
              <a:t>2n+2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3429000"/>
          <a:ext cx="2571768" cy="294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</a:tblGrid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Name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Structure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Ethene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C=C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Propene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C=C-C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Butene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C=C-C-C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Pentene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Helvetica"/>
                        </a:rPr>
                        <a:t>C=C-C-C-C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ethene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000372"/>
            <a:ext cx="2214578" cy="15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thene-Molec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572008"/>
            <a:ext cx="2740882" cy="17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Reactions</a:t>
            </a:r>
            <a:r>
              <a:rPr lang="fr-CH" dirty="0" smtClean="0"/>
              <a:t> of </a:t>
            </a:r>
            <a:r>
              <a:rPr lang="fr-CH" dirty="0" err="1" smtClean="0"/>
              <a:t>Alkene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important reactions centre on the double bond. Alkenes undergo </a:t>
            </a:r>
            <a:r>
              <a:rPr lang="en-US" sz="2400" b="1" i="1" dirty="0" smtClean="0"/>
              <a:t>addition reactions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For example, using a general molecule X-Y . . 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eladdeq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3" y="3286124"/>
            <a:ext cx="635725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4500570"/>
            <a:ext cx="7786742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rather exposed electrons in the double bond are particularly open to attack by things which carry some degree of positive charge. These are called </a:t>
            </a:r>
            <a:r>
              <a:rPr lang="en-US" sz="2400" b="1" i="1" dirty="0" err="1" smtClean="0"/>
              <a:t>electrophiles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Alkene</a:t>
            </a:r>
            <a:r>
              <a:rPr lang="fr-CH" dirty="0" smtClean="0"/>
              <a:t> </a:t>
            </a:r>
            <a:r>
              <a:rPr lang="fr-CH" dirty="0" err="1" smtClean="0"/>
              <a:t>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All the alkenes with 4 or more carbon atoms in them show </a:t>
            </a:r>
            <a:r>
              <a:rPr lang="en-US" b="1" i="1" dirty="0" smtClean="0"/>
              <a:t>structural isomerism</a:t>
            </a:r>
            <a:r>
              <a:rPr lang="en-US" dirty="0" smtClean="0"/>
              <a:t>. This means that there are two or more different structural formulae that you can draw for each molecular formula.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buteneis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09"/>
            <a:ext cx="3071834" cy="346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634082"/>
          </a:xfrm>
        </p:spPr>
        <p:txBody>
          <a:bodyPr>
            <a:normAutofit fontScale="90000"/>
          </a:bodyPr>
          <a:lstStyle/>
          <a:p>
            <a:r>
              <a:rPr lang="fr-CH" sz="2800" dirty="0" smtClean="0"/>
              <a:t>Addition </a:t>
            </a:r>
            <a:r>
              <a:rPr lang="fr-CH" sz="2800" dirty="0" err="1" smtClean="0"/>
              <a:t>Polymerisation</a:t>
            </a:r>
            <a:r>
              <a:rPr lang="fr-CH" sz="2800" dirty="0" smtClean="0"/>
              <a:t> </a:t>
            </a:r>
            <a:r>
              <a:rPr lang="en-US" sz="900" dirty="0" smtClean="0">
                <a:hlinkClick r:id="rId2"/>
              </a:rPr>
              <a:t>http://www.youtube.com/watch?v=YzGZl-J0wWQ&amp;feature=related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468052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All alkenes will react with free radical initiators to form </a:t>
            </a:r>
            <a:r>
              <a:rPr lang="en-US" b="1" i="1" dirty="0" smtClean="0"/>
              <a:t>polymers</a:t>
            </a:r>
            <a:r>
              <a:rPr lang="en-US" dirty="0" smtClean="0"/>
              <a:t> by a </a:t>
            </a:r>
            <a:r>
              <a:rPr lang="en-US" b="1" i="1" dirty="0" smtClean="0"/>
              <a:t>free radical addition</a:t>
            </a:r>
            <a:r>
              <a:rPr lang="en-US" dirty="0" smtClean="0"/>
              <a:t> reaction.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Some definitions </a:t>
            </a:r>
          </a:p>
          <a:p>
            <a:r>
              <a:rPr lang="en-US" b="1" i="1" dirty="0" smtClean="0"/>
              <a:t>monomer</a:t>
            </a:r>
            <a:r>
              <a:rPr lang="en-US" dirty="0" smtClean="0"/>
              <a:t> - a single unit </a:t>
            </a:r>
            <a:r>
              <a:rPr lang="en-US" b="1" i="1" dirty="0" smtClean="0"/>
              <a:t>e.g.</a:t>
            </a:r>
            <a:r>
              <a:rPr lang="en-US" dirty="0" smtClean="0"/>
              <a:t> an </a:t>
            </a:r>
            <a:r>
              <a:rPr lang="en-US" dirty="0" err="1" smtClean="0"/>
              <a:t>alkene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free radical initiator</a:t>
            </a:r>
            <a:r>
              <a:rPr lang="en-US" dirty="0" smtClean="0"/>
              <a:t> - a compound that starts a free radical reaction by producing radicals.</a:t>
            </a:r>
          </a:p>
          <a:p>
            <a:r>
              <a:rPr lang="en-US" b="1" i="1" dirty="0" smtClean="0"/>
              <a:t>Polymer-</a:t>
            </a:r>
            <a:r>
              <a:rPr lang="en-US" dirty="0" smtClean="0"/>
              <a:t> a material produced from many separate single monomer units joined up together.</a:t>
            </a:r>
          </a:p>
          <a:p>
            <a:r>
              <a:rPr lang="en-US" dirty="0" smtClean="0"/>
              <a:t>An addition polymer is simply named after the monomer </a:t>
            </a:r>
            <a:r>
              <a:rPr lang="en-US" dirty="0" err="1" smtClean="0"/>
              <a:t>alkene</a:t>
            </a:r>
            <a:r>
              <a:rPr lang="en-US" dirty="0" smtClean="0"/>
              <a:t> that it is prepared from.</a:t>
            </a:r>
          </a:p>
          <a:p>
            <a:endParaRPr lang="en-US" dirty="0"/>
          </a:p>
        </p:txBody>
      </p:sp>
      <p:pic>
        <p:nvPicPr>
          <p:cNvPr id="1026" name="Picture 2" descr="monomer_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1250950" cy="1257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027" name="Picture 3" descr="GCSE_polymer_mechani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4043461" cy="30963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788024" y="1700808"/>
            <a:ext cx="417646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The </a:t>
            </a:r>
            <a:r>
              <a:rPr lang="fr-CH" dirty="0" err="1" smtClean="0"/>
              <a:t>general</a:t>
            </a:r>
            <a:r>
              <a:rPr lang="fr-CH" dirty="0" smtClean="0"/>
              <a:t> formula of an </a:t>
            </a:r>
            <a:r>
              <a:rPr lang="fr-CH" dirty="0" err="1" smtClean="0"/>
              <a:t>alkene</a:t>
            </a:r>
            <a:r>
              <a:rPr lang="fr-CH" dirty="0" smtClean="0"/>
              <a:t> </a:t>
            </a:r>
            <a:r>
              <a:rPr lang="fr-CH" dirty="0" err="1" smtClean="0"/>
              <a:t>momer</a:t>
            </a:r>
            <a:r>
              <a:rPr lang="fr-CH" dirty="0" smtClean="0"/>
              <a:t>-R </a:t>
            </a:r>
            <a:r>
              <a:rPr lang="fr-CH" dirty="0" err="1" smtClean="0"/>
              <a:t>means</a:t>
            </a:r>
            <a:r>
              <a:rPr lang="fr-CH" dirty="0" smtClean="0"/>
              <a:t> </a:t>
            </a:r>
            <a:r>
              <a:rPr lang="fr-CH" dirty="0" err="1" smtClean="0"/>
              <a:t>any</a:t>
            </a:r>
            <a:r>
              <a:rPr lang="fr-CH" dirty="0" smtClean="0"/>
              <a:t> group of </a:t>
            </a:r>
            <a:r>
              <a:rPr lang="fr-CH" dirty="0" err="1" smtClean="0"/>
              <a:t>atoms</a:t>
            </a:r>
            <a:r>
              <a:rPr lang="fr-CH" dirty="0" smtClean="0"/>
              <a:t>, </a:t>
            </a:r>
            <a:r>
              <a:rPr lang="fr-CH" dirty="0" err="1" smtClean="0"/>
              <a:t>e.g</a:t>
            </a:r>
            <a:r>
              <a:rPr lang="fr-CH" dirty="0" smtClean="0"/>
              <a:t>. R= Cl for </a:t>
            </a:r>
            <a:r>
              <a:rPr lang="fr-CH" dirty="0" err="1" smtClean="0"/>
              <a:t>chloroethene</a:t>
            </a:r>
            <a:r>
              <a:rPr lang="fr-CH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850106"/>
          </a:xfrm>
        </p:spPr>
        <p:txBody>
          <a:bodyPr>
            <a:normAutofit/>
          </a:bodyPr>
          <a:lstStyle/>
          <a:p>
            <a:r>
              <a:rPr lang="fr-CH" sz="2800" dirty="0" smtClean="0"/>
              <a:t>Name the </a:t>
            </a:r>
            <a:r>
              <a:rPr lang="fr-CH" sz="2800" dirty="0" err="1" smtClean="0"/>
              <a:t>Polymers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6923112" cy="604664"/>
          </a:xfrm>
        </p:spPr>
        <p:txBody>
          <a:bodyPr/>
          <a:lstStyle/>
          <a:p>
            <a:pPr>
              <a:buNone/>
            </a:pPr>
            <a:r>
              <a:rPr lang="fr-CH" dirty="0" err="1" smtClean="0"/>
              <a:t>Polymerise</a:t>
            </a:r>
            <a:r>
              <a:rPr lang="fr-CH" dirty="0" smtClean="0"/>
              <a:t> the </a:t>
            </a:r>
            <a:r>
              <a:rPr lang="fr-CH" dirty="0" err="1" smtClean="0"/>
              <a:t>following</a:t>
            </a:r>
            <a:r>
              <a:rPr lang="fr-CH" dirty="0" smtClean="0"/>
              <a:t> </a:t>
            </a:r>
            <a:r>
              <a:rPr lang="fr-CH" dirty="0" err="1" smtClean="0"/>
              <a:t>monomers</a:t>
            </a:r>
            <a:endParaRPr lang="en-US" dirty="0"/>
          </a:p>
        </p:txBody>
      </p:sp>
      <p:pic>
        <p:nvPicPr>
          <p:cNvPr id="2050" name="Picture 2" descr="http://4.bp.blogspot.com/_coc4dIAtydY/Sq0phBSABPI/AAAAAAAAABg/S9jpYSTv3VU/s320/Ethene-2D-f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584176" cy="1475264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2/22/Propene-2D-flat.png/630px-Propene-2D-fl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84784"/>
            <a:ext cx="1741896" cy="1656184"/>
          </a:xfrm>
          <a:prstGeom prst="rect">
            <a:avLst/>
          </a:prstGeom>
          <a:noFill/>
        </p:spPr>
      </p:pic>
      <p:pic>
        <p:nvPicPr>
          <p:cNvPr id="1026" name="Picture 2" descr="http://www.chemistryrules.me.uk/junior/styre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340768"/>
            <a:ext cx="1750430" cy="1368152"/>
          </a:xfrm>
          <a:prstGeom prst="rect">
            <a:avLst/>
          </a:prstGeom>
          <a:noFill/>
        </p:spPr>
      </p:pic>
      <p:pic>
        <p:nvPicPr>
          <p:cNvPr id="1027" name="Picture 3" descr="chloroethe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365104"/>
            <a:ext cx="168964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ethyl_methacryla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365104"/>
            <a:ext cx="257958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544" y="30689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err="1" smtClean="0"/>
              <a:t>Ethene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Propene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78092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phenylethene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methyl </a:t>
            </a:r>
            <a:r>
              <a:rPr lang="en-US" dirty="0" err="1" smtClean="0"/>
              <a:t>methacrylate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chloroethene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922114"/>
          </a:xfrm>
        </p:spPr>
        <p:txBody>
          <a:bodyPr/>
          <a:lstStyle/>
          <a:p>
            <a:r>
              <a:rPr lang="fr-CH" dirty="0" err="1" smtClean="0"/>
              <a:t>Fossil</a:t>
            </a:r>
            <a:r>
              <a:rPr lang="fr-CH" dirty="0" smtClean="0"/>
              <a:t> Fuels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100264" cy="4857403"/>
          </a:xfrm>
        </p:spPr>
        <p:txBody>
          <a:bodyPr>
            <a:noAutofit/>
          </a:bodyPr>
          <a:lstStyle/>
          <a:p>
            <a:r>
              <a:rPr lang="en-US" sz="1600" dirty="0" smtClean="0"/>
              <a:t>Plants </a:t>
            </a:r>
            <a:r>
              <a:rPr lang="en-US" sz="1600" dirty="0"/>
              <a:t>make their food by </a:t>
            </a:r>
            <a:r>
              <a:rPr lang="en-US" sz="1600" b="1" dirty="0"/>
              <a:t>photosynthesis; </a:t>
            </a:r>
            <a:r>
              <a:rPr lang="en-US" sz="1600" dirty="0"/>
              <a:t>transforming the sun’s energy into </a:t>
            </a:r>
            <a:r>
              <a:rPr lang="en-US" sz="1600" b="1" dirty="0"/>
              <a:t>carbohydrates</a:t>
            </a:r>
            <a:r>
              <a:rPr lang="en-US" sz="1600" dirty="0"/>
              <a:t>, such as glucose.</a:t>
            </a:r>
          </a:p>
          <a:p>
            <a:r>
              <a:rPr lang="en-US" sz="1600" dirty="0"/>
              <a:t>Normally the plants then die and decay, or are eaten by animals. The carbohydrate in the plant is oxidized and converted back to carbon dioxide and water</a:t>
            </a:r>
          </a:p>
          <a:p>
            <a:r>
              <a:rPr lang="en-US" sz="1600" dirty="0"/>
              <a:t>However, sometimes the plants die and decay in </a:t>
            </a:r>
            <a:r>
              <a:rPr lang="en-US" sz="1600" b="1" dirty="0"/>
              <a:t>anaerobic</a:t>
            </a:r>
            <a:r>
              <a:rPr lang="en-US" sz="1600" dirty="0"/>
              <a:t> conditions (in the absence of air). Without the air the carbohydrate is </a:t>
            </a:r>
            <a:r>
              <a:rPr lang="en-US" sz="1600" b="1" dirty="0"/>
              <a:t>unable</a:t>
            </a:r>
            <a:r>
              <a:rPr lang="en-US" sz="1600" dirty="0"/>
              <a:t> to oxidize to carbon dioxide and water. T</a:t>
            </a:r>
            <a:r>
              <a:rPr lang="en-US" sz="1600" dirty="0" smtClean="0"/>
              <a:t>he </a:t>
            </a:r>
            <a:r>
              <a:rPr lang="en-US" sz="1600" dirty="0"/>
              <a:t>plant undergoes anaerobic decay over thousands of years and the plant is converted into </a:t>
            </a:r>
            <a:r>
              <a:rPr lang="en-US" sz="1600" b="1" dirty="0"/>
              <a:t>hydrocarbons</a:t>
            </a:r>
            <a:r>
              <a:rPr lang="en-US" sz="1600" dirty="0"/>
              <a:t>.</a:t>
            </a:r>
          </a:p>
          <a:p>
            <a:r>
              <a:rPr lang="en-US" sz="1600" dirty="0"/>
              <a:t>Fuels formed this way are called </a:t>
            </a:r>
            <a:r>
              <a:rPr lang="en-US" sz="1600" b="1" dirty="0"/>
              <a:t>fossil fuels</a:t>
            </a:r>
            <a:r>
              <a:rPr lang="en-US" sz="1600" dirty="0"/>
              <a:t>. When they are burned (combusted) they form carbon dioxide and water. </a:t>
            </a:r>
            <a:endParaRPr lang="en-US" sz="1600" dirty="0" smtClean="0"/>
          </a:p>
          <a:p>
            <a:r>
              <a:rPr lang="en-US" sz="1600" dirty="0" smtClean="0"/>
              <a:t>They </a:t>
            </a:r>
            <a:r>
              <a:rPr lang="en-US" sz="1600" dirty="0"/>
              <a:t>are releasing the stored energy from the sun!</a:t>
            </a:r>
          </a:p>
          <a:p>
            <a:endParaRPr lang="en-US" sz="1600" dirty="0"/>
          </a:p>
        </p:txBody>
      </p:sp>
      <p:pic>
        <p:nvPicPr>
          <p:cNvPr id="2050" name="Picture 2" descr="http://www.bio.miami.edu/dana/pix/photosynthesis_equation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76056" y="1484784"/>
            <a:ext cx="36075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3384376" cy="315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0704" cy="6340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CH" sz="2000" dirty="0" err="1" smtClean="0"/>
              <a:t>Thermosoftening</a:t>
            </a:r>
            <a:r>
              <a:rPr lang="fr-CH" sz="2000" dirty="0" smtClean="0"/>
              <a:t> and </a:t>
            </a:r>
            <a:r>
              <a:rPr lang="fr-CH" sz="2000" dirty="0" err="1" smtClean="0"/>
              <a:t>Thermosetting</a:t>
            </a:r>
            <a:r>
              <a:rPr lang="fr-CH" sz="2000" dirty="0" smtClean="0"/>
              <a:t> </a:t>
            </a:r>
            <a:r>
              <a:rPr lang="fr-CH" sz="2000" dirty="0" err="1" smtClean="0"/>
              <a:t>Polymers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2026568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1800" u="sng" dirty="0" err="1" smtClean="0"/>
              <a:t>Properties</a:t>
            </a:r>
            <a:r>
              <a:rPr lang="fr-CH" sz="1800" u="sng" dirty="0" smtClean="0"/>
              <a:t> of </a:t>
            </a:r>
            <a:r>
              <a:rPr lang="fr-CH" sz="1800" u="sng" dirty="0" err="1" smtClean="0"/>
              <a:t>some</a:t>
            </a:r>
            <a:r>
              <a:rPr lang="fr-CH" sz="1800" u="sng" dirty="0" smtClean="0"/>
              <a:t> </a:t>
            </a:r>
            <a:r>
              <a:rPr lang="fr-CH" sz="1800" u="sng" dirty="0" err="1" smtClean="0"/>
              <a:t>polymers</a:t>
            </a:r>
            <a:endParaRPr lang="en-US" sz="1800" u="sng" dirty="0"/>
          </a:p>
        </p:txBody>
      </p:sp>
      <p:pic>
        <p:nvPicPr>
          <p:cNvPr id="32770" name="Picture 2" descr="http://www.gcsescience.com/Thermosoftening-Polym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556792"/>
            <a:ext cx="5295900" cy="1809751"/>
          </a:xfrm>
          <a:prstGeom prst="rect">
            <a:avLst/>
          </a:prstGeom>
          <a:noFill/>
        </p:spPr>
      </p:pic>
      <p:pic>
        <p:nvPicPr>
          <p:cNvPr id="32772" name="Picture 4" descr="http://t0.gstatic.com/images?q=tbn:ANd9GcQgBCkgyrQNd5JWWpOE2t6SM0Tfa_qBXs_xJQdxs4M-2mZnx0fycEjTMz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6"/>
            <a:ext cx="5699076" cy="19442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79912" y="1268760"/>
            <a:ext cx="43204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err="1" smtClean="0"/>
              <a:t>Thermosoftening</a:t>
            </a:r>
            <a:r>
              <a:rPr lang="fr-CH" dirty="0" smtClean="0"/>
              <a:t> </a:t>
            </a:r>
            <a:r>
              <a:rPr lang="fr-CH" dirty="0" err="1" smtClean="0"/>
              <a:t>Polymers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3861048"/>
            <a:ext cx="42484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err="1" smtClean="0"/>
              <a:t>Thermosetting</a:t>
            </a:r>
            <a:r>
              <a:rPr lang="fr-CH" dirty="0" smtClean="0"/>
              <a:t> </a:t>
            </a:r>
            <a:r>
              <a:rPr lang="fr-CH" dirty="0" err="1" smtClean="0"/>
              <a:t>Polymer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CH" dirty="0" err="1" smtClean="0"/>
              <a:t>Functional</a:t>
            </a:r>
            <a:r>
              <a:rPr lang="fr-CH" dirty="0" smtClean="0"/>
              <a:t>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Homologous series</a:t>
            </a:r>
            <a:r>
              <a:rPr lang="en-US" dirty="0" smtClean="0"/>
              <a:t> are a series of compounds with a similar general formulae, possessing similar chemical properties due to the presence of the same functional group.</a:t>
            </a:r>
          </a:p>
          <a:p>
            <a:r>
              <a:rPr lang="en-US" b="1" dirty="0" smtClean="0"/>
              <a:t>Functional groups</a:t>
            </a:r>
            <a:r>
              <a:rPr lang="en-US" dirty="0" smtClean="0"/>
              <a:t> are specific groups of atoms and/or bonds within molecules that are responsible for the characteristic chemical reactions of those molecules. The same functional group will undergo the same or a similar chemical reaction.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Examples</a:t>
            </a:r>
            <a:r>
              <a:rPr lang="fr-CH" dirty="0" smtClean="0"/>
              <a:t> of </a:t>
            </a:r>
            <a:r>
              <a:rPr lang="fr-CH" dirty="0" err="1" smtClean="0"/>
              <a:t>Functional</a:t>
            </a:r>
            <a:r>
              <a:rPr lang="fr-CH" dirty="0" smtClean="0"/>
              <a:t>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err="1" smtClean="0"/>
              <a:t>Alcohol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/>
              <a:t>Aldehyde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/>
              <a:t>Ketone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/>
              <a:t>Carboxylic</a:t>
            </a:r>
            <a:r>
              <a:rPr lang="fr-CH" dirty="0" smtClean="0"/>
              <a:t> </a:t>
            </a:r>
            <a:r>
              <a:rPr lang="fr-CH" dirty="0" err="1" smtClean="0"/>
              <a:t>Acid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Esters</a:t>
            </a:r>
          </a:p>
          <a:p>
            <a:pPr>
              <a:buNone/>
            </a:pPr>
            <a:endParaRPr lang="fr-CH" dirty="0" smtClean="0"/>
          </a:p>
          <a:p>
            <a:r>
              <a:rPr lang="fr-CH" dirty="0" err="1" smtClean="0"/>
              <a:t>Halogenoalkanes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H" dirty="0" err="1" smtClean="0"/>
              <a:t>Naming</a:t>
            </a:r>
            <a:r>
              <a:rPr lang="fr-CH" dirty="0" smtClean="0"/>
              <a:t>/Structure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H" dirty="0" err="1" smtClean="0"/>
              <a:t>Physical</a:t>
            </a:r>
            <a:r>
              <a:rPr lang="fr-CH" smtClean="0"/>
              <a:t>/Chemical</a:t>
            </a:r>
            <a:r>
              <a:rPr lang="fr-CH" dirty="0" smtClean="0"/>
              <a:t> </a:t>
            </a:r>
            <a:r>
              <a:rPr lang="fr-CH" dirty="0" err="1" smtClean="0"/>
              <a:t>Properties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5372100" y="2814637"/>
            <a:ext cx="2117" cy="1"/>
          </a:xfrm>
          <a:custGeom>
            <a:avLst/>
            <a:gdLst/>
            <a:ahLst/>
            <a:cxnLst/>
            <a:rect l="0" t="0" r="0" b="0"/>
            <a:pathLst>
              <a:path w="2117" h="1">
                <a:moveTo>
                  <a:pt x="0" y="0"/>
                </a:moveTo>
                <a:lnTo>
                  <a:pt x="211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1"/>
          <p:cNvSpPr/>
          <p:nvPr/>
        </p:nvSpPr>
        <p:spPr>
          <a:xfrm>
            <a:off x="6257925" y="2800350"/>
            <a:ext cx="7144" cy="7144"/>
          </a:xfrm>
          <a:custGeom>
            <a:avLst/>
            <a:gdLst/>
            <a:ahLst/>
            <a:cxnLst/>
            <a:rect l="0" t="0" r="0" b="0"/>
            <a:pathLst>
              <a:path w="7144" h="7144">
                <a:moveTo>
                  <a:pt x="7143" y="0"/>
                </a:moveTo>
                <a:lnTo>
                  <a:pt x="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007893" y="4093368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7"/>
          <p:cNvSpPr/>
          <p:nvPr/>
        </p:nvSpPr>
        <p:spPr>
          <a:xfrm>
            <a:off x="5586412" y="4014787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8"/>
          <p:cNvSpPr/>
          <p:nvPr/>
        </p:nvSpPr>
        <p:spPr>
          <a:xfrm>
            <a:off x="7429500" y="4021931"/>
            <a:ext cx="7144" cy="1"/>
          </a:xfrm>
          <a:custGeom>
            <a:avLst/>
            <a:gdLst/>
            <a:ahLst/>
            <a:cxnLst/>
            <a:rect l="0" t="0" r="0" b="0"/>
            <a:pathLst>
              <a:path w="7144" h="1">
                <a:moveTo>
                  <a:pt x="7143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736304" cy="576064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Fossil</a:t>
            </a:r>
            <a:r>
              <a:rPr lang="fr-CH" dirty="0" smtClean="0"/>
              <a:t>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789040"/>
            <a:ext cx="8507288" cy="2337123"/>
          </a:xfrm>
        </p:spPr>
        <p:txBody>
          <a:bodyPr/>
          <a:lstStyle/>
          <a:p>
            <a:r>
              <a:rPr lang="en-US" dirty="0"/>
              <a:t>The hydrocarbons are a mixture of liquids and gases that slowly leaked out of the sedimentary </a:t>
            </a:r>
            <a:r>
              <a:rPr lang="en-US" b="1" dirty="0"/>
              <a:t>source rocks</a:t>
            </a:r>
            <a:r>
              <a:rPr lang="en-US" dirty="0"/>
              <a:t> into the porous rocks above. These </a:t>
            </a:r>
            <a:r>
              <a:rPr lang="en-US" b="1" dirty="0"/>
              <a:t>reservoir rocks</a:t>
            </a:r>
            <a:r>
              <a:rPr lang="en-US" dirty="0"/>
              <a:t> hold the liquid oil and natural gas.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454" y="692696"/>
            <a:ext cx="82767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www.bbc.co.uk/schools/gcsebitesize/science/images/5_fractional_distillation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499992" y="476672"/>
            <a:ext cx="4343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634082"/>
          </a:xfrm>
        </p:spPr>
        <p:txBody>
          <a:bodyPr>
            <a:normAutofit fontScale="90000"/>
          </a:bodyPr>
          <a:lstStyle/>
          <a:p>
            <a:r>
              <a:rPr lang="fr-CH" sz="2200" dirty="0" err="1" smtClean="0"/>
              <a:t>Fractional</a:t>
            </a:r>
            <a:r>
              <a:rPr lang="fr-CH" sz="2200" dirty="0" smtClean="0"/>
              <a:t> Distillation</a:t>
            </a:r>
            <a:r>
              <a:rPr lang="en-US" sz="700" dirty="0" smtClean="0">
                <a:hlinkClick r:id="rId4"/>
              </a:rPr>
              <a:t>http://www.youtube.com/watch?v=VofKBcdZtjo&amp;feature=related</a:t>
            </a:r>
            <a:endParaRPr lang="en-US" sz="7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24744"/>
            <a:ext cx="272256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2987824" y="1340768"/>
            <a:ext cx="1656184" cy="7200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4522639"/>
            <a:ext cx="89644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The crude oil (petroleum) is a black liquid, which is a mixture of many different hydrocarbons. It has to be purified and separated into different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fractions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 This is done in oil refineries in a process called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fractional distillation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How does fractional distillation work?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Fractional distillation is a very simple technique: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 works on the same principle as distillation except that crude oil contains many different substances; each has its unique boiling point (volatility), some are readily vaporized whilst others have much higher boiling points.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258816" cy="706090"/>
          </a:xfrm>
        </p:spPr>
        <p:txBody>
          <a:bodyPr>
            <a:normAutofit/>
          </a:bodyPr>
          <a:lstStyle/>
          <a:p>
            <a:r>
              <a:rPr lang="fr-CH" sz="2400" dirty="0" smtClean="0"/>
              <a:t>The Fractions and </a:t>
            </a:r>
            <a:r>
              <a:rPr lang="fr-CH" sz="2400" dirty="0" err="1" smtClean="0"/>
              <a:t>their</a:t>
            </a:r>
            <a:r>
              <a:rPr lang="fr-CH" sz="2400" dirty="0" smtClean="0"/>
              <a:t> uses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67544" y="620688"/>
          <a:ext cx="8075240" cy="599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434"/>
                <a:gridCol w="1485434"/>
                <a:gridCol w="1485434"/>
                <a:gridCol w="3618938"/>
              </a:tblGrid>
              <a:tr h="964704">
                <a:tc>
                  <a:txBody>
                    <a:bodyPr/>
                    <a:lstStyle/>
                    <a:p>
                      <a:r>
                        <a:rPr lang="fr-CH" dirty="0" smtClean="0"/>
                        <a:t>Fraction</a:t>
                      </a:r>
                      <a:r>
                        <a:rPr lang="fr-CH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Carbon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atoms</a:t>
                      </a:r>
                      <a:r>
                        <a:rPr lang="fr-CH" baseline="0" dirty="0" smtClean="0"/>
                        <a:t> in </a:t>
                      </a:r>
                      <a:r>
                        <a:rPr lang="fr-CH" baseline="0" dirty="0" err="1" smtClean="0"/>
                        <a:t>molecule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Boiling</a:t>
                      </a:r>
                      <a:r>
                        <a:rPr lang="fr-CH" baseline="0" dirty="0" smtClean="0"/>
                        <a:t>  range /°C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smtClean="0"/>
                        <a:t>Fuel </a:t>
                      </a:r>
                      <a:r>
                        <a:rPr lang="fr-CH" dirty="0" err="1" smtClean="0"/>
                        <a:t>gas</a:t>
                      </a:r>
                      <a:r>
                        <a:rPr lang="fr-CH" dirty="0" smtClean="0"/>
                        <a:t>, LPG, </a:t>
                      </a:r>
                      <a:r>
                        <a:rPr lang="fr-CH" dirty="0" err="1" smtClean="0"/>
                        <a:t>Refinery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-160to</a:t>
                      </a:r>
                      <a:r>
                        <a:rPr lang="fr-CH" baseline="0" dirty="0" smtClean="0"/>
                        <a:t> 20°C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Methane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gas</a:t>
                      </a:r>
                      <a:r>
                        <a:rPr lang="fr-CH" baseline="0" dirty="0" smtClean="0"/>
                        <a:t> fuel for cooking, propane </a:t>
                      </a:r>
                      <a:r>
                        <a:rPr lang="fr-CH" baseline="0" dirty="0" err="1" smtClean="0"/>
                        <a:t>gas</a:t>
                      </a:r>
                      <a:r>
                        <a:rPr lang="fr-CH" baseline="0" dirty="0" smtClean="0"/>
                        <a:t> in </a:t>
                      </a:r>
                      <a:r>
                        <a:rPr lang="fr-CH" baseline="0" dirty="0" err="1" smtClean="0"/>
                        <a:t>bottles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Gasoline</a:t>
                      </a:r>
                      <a:r>
                        <a:rPr lang="fr-CH" dirty="0" smtClean="0"/>
                        <a:t>, </a:t>
                      </a:r>
                      <a:r>
                        <a:rPr lang="fr-CH" dirty="0" err="1" smtClean="0"/>
                        <a:t>Petrol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5-11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20to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60°C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Easily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vapourised</a:t>
                      </a:r>
                      <a:r>
                        <a:rPr lang="fr-CH" dirty="0" smtClean="0"/>
                        <a:t>, </a:t>
                      </a:r>
                      <a:r>
                        <a:rPr lang="fr-CH" dirty="0" err="1" smtClean="0"/>
                        <a:t>highly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flammable</a:t>
                      </a:r>
                      <a:r>
                        <a:rPr lang="fr-CH" dirty="0" smtClean="0"/>
                        <a:t>,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easily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ignited</a:t>
                      </a:r>
                      <a:r>
                        <a:rPr lang="fr-CH" baseline="0" dirty="0" smtClean="0"/>
                        <a:t>, car fuel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Naphtha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7-13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60-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dirty="0" smtClean="0"/>
                        <a:t>80°C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Not </a:t>
                      </a:r>
                      <a:r>
                        <a:rPr lang="fr-CH" dirty="0" err="1" smtClean="0"/>
                        <a:t>much</a:t>
                      </a:r>
                      <a:r>
                        <a:rPr lang="fr-CH" dirty="0" smtClean="0"/>
                        <a:t> use as a fuel, excellent </a:t>
                      </a:r>
                      <a:r>
                        <a:rPr lang="fr-CH" dirty="0" err="1" smtClean="0"/>
                        <a:t>chemical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feedstock</a:t>
                      </a:r>
                      <a:r>
                        <a:rPr lang="fr-CH" dirty="0" smtClean="0"/>
                        <a:t> once </a:t>
                      </a:r>
                      <a:r>
                        <a:rPr lang="fr-CH" dirty="0" err="1" smtClean="0"/>
                        <a:t>cracked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Paraffin</a:t>
                      </a:r>
                      <a:r>
                        <a:rPr lang="fr-CH" dirty="0" smtClean="0"/>
                        <a:t>,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kerosene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10-16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120</a:t>
                      </a:r>
                      <a:r>
                        <a:rPr lang="fr-CH" baseline="0" dirty="0" smtClean="0"/>
                        <a:t> to 240°C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Domestic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heater</a:t>
                      </a:r>
                      <a:r>
                        <a:rPr lang="fr-CH" dirty="0" smtClean="0"/>
                        <a:t> fuel, jet fuel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smtClean="0"/>
                        <a:t>Diesel </a:t>
                      </a:r>
                      <a:r>
                        <a:rPr lang="fr-CH" dirty="0" err="1" smtClean="0"/>
                        <a:t>oil</a:t>
                      </a:r>
                      <a:r>
                        <a:rPr lang="fr-CH" dirty="0" smtClean="0"/>
                        <a:t>, </a:t>
                      </a:r>
                      <a:r>
                        <a:rPr lang="fr-CH" dirty="0" err="1" smtClean="0"/>
                        <a:t>Gas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15-25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220 to 250°C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Car and </a:t>
                      </a:r>
                      <a:r>
                        <a:rPr lang="fr-CH" dirty="0" err="1" smtClean="0"/>
                        <a:t>heavy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vehicle</a:t>
                      </a:r>
                      <a:r>
                        <a:rPr lang="fr-CH" baseline="0" dirty="0" smtClean="0"/>
                        <a:t> fuel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smtClean="0"/>
                        <a:t>Fuel </a:t>
                      </a:r>
                      <a:r>
                        <a:rPr lang="fr-CH" dirty="0" err="1" smtClean="0"/>
                        <a:t>Oil</a:t>
                      </a:r>
                      <a:r>
                        <a:rPr lang="fr-CH" dirty="0" smtClean="0"/>
                        <a:t>, </a:t>
                      </a:r>
                      <a:r>
                        <a:rPr lang="fr-CH" dirty="0" err="1" smtClean="0"/>
                        <a:t>lubricating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oils</a:t>
                      </a:r>
                      <a:r>
                        <a:rPr lang="fr-CH" dirty="0" smtClean="0"/>
                        <a:t> &amp; </a:t>
                      </a:r>
                      <a:r>
                        <a:rPr lang="fr-CH" dirty="0" err="1" smtClean="0"/>
                        <a:t>Waxes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250 to 350°C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Not </a:t>
                      </a:r>
                      <a:r>
                        <a:rPr lang="fr-CH" dirty="0" err="1" smtClean="0"/>
                        <a:t>esily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evaporated</a:t>
                      </a:r>
                      <a:r>
                        <a:rPr lang="fr-CH" dirty="0" smtClean="0"/>
                        <a:t>, not as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flammable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safe</a:t>
                      </a:r>
                      <a:r>
                        <a:rPr lang="fr-CH" baseline="0" dirty="0" smtClean="0"/>
                        <a:t> to store, </a:t>
                      </a:r>
                      <a:r>
                        <a:rPr lang="fr-CH" baseline="0" dirty="0" err="1" smtClean="0"/>
                        <a:t>lubricating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oils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clear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waxes</a:t>
                      </a:r>
                      <a:r>
                        <a:rPr lang="fr-CH" baseline="0" dirty="0" smtClean="0"/>
                        <a:t> and </a:t>
                      </a:r>
                      <a:r>
                        <a:rPr lang="fr-CH" baseline="0" dirty="0" err="1" smtClean="0"/>
                        <a:t>polishes</a:t>
                      </a:r>
                      <a:endParaRPr lang="en-US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Bitumen</a:t>
                      </a:r>
                      <a:r>
                        <a:rPr lang="fr-CH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Over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Over 350°C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Tough </a:t>
                      </a:r>
                      <a:r>
                        <a:rPr lang="fr-CH" dirty="0" err="1" smtClean="0"/>
                        <a:t>resistant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adhesive</a:t>
                      </a:r>
                      <a:r>
                        <a:rPr lang="fr-CH" dirty="0" smtClean="0"/>
                        <a:t>, </a:t>
                      </a:r>
                      <a:r>
                        <a:rPr lang="fr-CH" dirty="0" err="1" smtClean="0"/>
                        <a:t>used</a:t>
                      </a:r>
                      <a:r>
                        <a:rPr lang="fr-CH" dirty="0" smtClean="0"/>
                        <a:t> as </a:t>
                      </a:r>
                      <a:r>
                        <a:rPr lang="fr-CH" dirty="0" err="1" smtClean="0"/>
                        <a:t>waterproofing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material</a:t>
                      </a:r>
                      <a:r>
                        <a:rPr lang="fr-CH" baseline="0" dirty="0" smtClean="0"/>
                        <a:t> and road surfaces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850106"/>
          </a:xfrm>
        </p:spPr>
        <p:txBody>
          <a:bodyPr>
            <a:normAutofit/>
          </a:bodyPr>
          <a:lstStyle/>
          <a:p>
            <a:r>
              <a:rPr lang="fr-CH" sz="2400" dirty="0" smtClean="0"/>
              <a:t>Cracking and </a:t>
            </a:r>
            <a:r>
              <a:rPr lang="fr-CH" sz="2400" dirty="0" err="1"/>
              <a:t>H</a:t>
            </a:r>
            <a:r>
              <a:rPr lang="fr-CH" sz="2400" dirty="0" err="1" smtClean="0"/>
              <a:t>omologous</a:t>
            </a:r>
            <a:r>
              <a:rPr lang="fr-CH" sz="2400" dirty="0" smtClean="0"/>
              <a:t> </a:t>
            </a:r>
            <a:r>
              <a:rPr lang="fr-CH" sz="2400" dirty="0" err="1" smtClean="0"/>
              <a:t>series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allows us to make crude oil useful; each fraction contains a </a:t>
            </a:r>
            <a:r>
              <a:rPr lang="en-US" b="1" dirty="0"/>
              <a:t>range</a:t>
            </a:r>
            <a:r>
              <a:rPr lang="en-US" dirty="0"/>
              <a:t> of hydrocarbons. These hydrocarbons can be divided into different </a:t>
            </a:r>
            <a:r>
              <a:rPr lang="en-US" b="1" dirty="0"/>
              <a:t>homologous series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Homologous </a:t>
            </a:r>
            <a:r>
              <a:rPr lang="en-US" dirty="0"/>
              <a:t>series is a group of organic compounds with </a:t>
            </a:r>
            <a:r>
              <a:rPr lang="en-US" b="1" dirty="0"/>
              <a:t>similar</a:t>
            </a:r>
            <a:r>
              <a:rPr lang="en-US" dirty="0"/>
              <a:t> chemical properties and general chemical formula.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there is a </a:t>
            </a:r>
            <a:r>
              <a:rPr lang="en-US" b="1" dirty="0"/>
              <a:t>gradual</a:t>
            </a:r>
            <a:r>
              <a:rPr lang="en-US" dirty="0"/>
              <a:t> change in their physical properties; i.e. their boiling points and melting points change; they go from being gases to solids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The homologous series we will be concentrating on are called </a:t>
            </a:r>
            <a:r>
              <a:rPr lang="en-US" b="1" dirty="0" err="1"/>
              <a:t>Alkanes</a:t>
            </a:r>
            <a:r>
              <a:rPr lang="en-US" dirty="0"/>
              <a:t> and </a:t>
            </a:r>
            <a:r>
              <a:rPr lang="en-US" b="1" dirty="0"/>
              <a:t>Alkenes</a:t>
            </a:r>
            <a:r>
              <a:rPr lang="en-US" dirty="0"/>
              <a:t>. They can be obtained by further refinement of the fractions. This process is called </a:t>
            </a:r>
            <a:r>
              <a:rPr lang="en-US" b="1" dirty="0"/>
              <a:t>cracking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5" name="Content Placeholder 4" descr="alkan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764704"/>
            <a:ext cx="4038600" cy="3296077"/>
          </a:xfrm>
        </p:spPr>
      </p:pic>
      <p:pic>
        <p:nvPicPr>
          <p:cNvPr id="6" name="Picture 5" descr="alken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365104"/>
            <a:ext cx="424815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137525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4000" b="1" smtClean="0"/>
              <a:t>Alkanes </a:t>
            </a:r>
            <a:r>
              <a:rPr lang="en-GB" sz="4000" smtClean="0"/>
              <a:t>				</a:t>
            </a:r>
            <a:r>
              <a:rPr lang="en-GB" sz="4000" b="1" smtClean="0"/>
              <a:t>C</a:t>
            </a:r>
            <a:r>
              <a:rPr lang="en-GB" sz="3200" b="1" smtClean="0"/>
              <a:t>n</a:t>
            </a:r>
            <a:r>
              <a:rPr lang="en-GB" sz="4000" b="1" smtClean="0"/>
              <a:t>H</a:t>
            </a:r>
            <a:r>
              <a:rPr lang="en-GB" sz="3200" b="1" smtClean="0"/>
              <a:t>2n+2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GB" sz="2800" smtClean="0"/>
              <a:t>The bond between atoms are all single.</a:t>
            </a:r>
          </a:p>
          <a:p>
            <a:pPr marL="609600" indent="-609600" eaLnBrk="1" hangingPunct="1"/>
            <a:r>
              <a:rPr lang="en-GB" sz="2800" smtClean="0"/>
              <a:t>The bonds between atoms are strong but the bonds between molecules are weak.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4100" name="Oval 5"/>
          <p:cNvSpPr>
            <a:spLocks noChangeArrowheads="1"/>
          </p:cNvSpPr>
          <p:nvPr/>
        </p:nvSpPr>
        <p:spPr bwMode="auto">
          <a:xfrm>
            <a:off x="827088" y="2781300"/>
            <a:ext cx="1225550" cy="10795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CARBON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3132138" y="2781300"/>
            <a:ext cx="1225550" cy="10795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CARBON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827088" y="4221163"/>
            <a:ext cx="1225550" cy="10795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CARBON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3059113" y="4221163"/>
            <a:ext cx="1225550" cy="1079500"/>
          </a:xfrm>
          <a:prstGeom prst="ellipse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HYDROGEN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2051050" y="32845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2051050" y="47244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AutoShape 11"/>
          <p:cNvSpPr>
            <a:spLocks/>
          </p:cNvSpPr>
          <p:nvPr/>
        </p:nvSpPr>
        <p:spPr bwMode="auto">
          <a:xfrm>
            <a:off x="4427538" y="3213100"/>
            <a:ext cx="1081087" cy="1584325"/>
          </a:xfrm>
          <a:prstGeom prst="rightBrace">
            <a:avLst>
              <a:gd name="adj1" fmla="val 122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5651500" y="3716338"/>
            <a:ext cx="255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UNREACTIVE BONDS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Properties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117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GB" sz="2000" smtClean="0"/>
              <a:t>Good fuels: - lots of heat energy made </a:t>
            </a:r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			    - COMPLETE COMBUSTION </a:t>
            </a:r>
            <a:r>
              <a:rPr lang="en-GB" sz="2000" smtClean="0">
                <a:sym typeface="Wingdings" pitchFamily="2" charset="2"/>
              </a:rPr>
              <a:t></a:t>
            </a:r>
            <a:r>
              <a:rPr lang="en-GB" sz="2000" smtClean="0"/>
              <a:t> H2O + CO2</a:t>
            </a:r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			    - Short chains are best (cleaner + less energy to break)</a:t>
            </a:r>
          </a:p>
          <a:p>
            <a:pPr marL="609600" indent="-609600" eaLnBrk="1" hangingPunct="1">
              <a:buFontTx/>
              <a:buNone/>
            </a:pPr>
            <a:endParaRPr lang="en-GB" sz="10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GB" sz="2000" smtClean="0"/>
              <a:t>Do not dissolve or react with water or reactants dissolved in water: - no energy to break the unreactive C-C or C-H bonds.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GB" sz="10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GB" sz="2000" smtClean="0"/>
              <a:t>Oily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GB" sz="10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GB" sz="2000" smtClean="0"/>
              <a:t>CRACKING produces short chains and an alkene from long chain alkanes: - Long chain HC </a:t>
            </a:r>
            <a:r>
              <a:rPr lang="en-GB" sz="2000" smtClean="0">
                <a:sym typeface="Wingdings" pitchFamily="2" charset="2"/>
              </a:rPr>
              <a:t> (Thermal decomposition) Shorter chain HC+ Alkene</a:t>
            </a:r>
            <a:endParaRPr lang="en-GB" sz="2000" smtClean="0"/>
          </a:p>
          <a:p>
            <a:pPr marL="609600" indent="-609600" eaLnBrk="1" hangingPunct="1">
              <a:buFontTx/>
              <a:buAutoNum type="arabicPeriod" startAt="2"/>
            </a:pPr>
            <a:endParaRPr lang="en-GB" sz="10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GB" sz="2000" smtClean="0"/>
              <a:t>React with Bromine and Chlorine (alkane + halogen): </a:t>
            </a:r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	- chain reaction as FREE RADICALS are made</a:t>
            </a:r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	- continued </a:t>
            </a:r>
            <a:r>
              <a:rPr lang="en-GB" sz="2000" smtClean="0">
                <a:sym typeface="Wingdings" pitchFamily="2" charset="2"/>
              </a:rPr>
              <a:t></a:t>
            </a:r>
            <a:r>
              <a:rPr lang="en-GB" sz="2000" smtClean="0"/>
              <a:t> chlorofluorocarbons (refrigerants) + coolants/solvents</a:t>
            </a:r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	- SUSTITUTION REACTION as each H atom in hydrocarbon is replaced by the halogen</a:t>
            </a:r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Examples:</a:t>
            </a:r>
            <a:endParaRPr lang="en-US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1913" y="1341438"/>
            <a:ext cx="2087562" cy="2087562"/>
            <a:chOff x="839" y="845"/>
            <a:chExt cx="1315" cy="1315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839" y="890"/>
              <a:ext cx="1270" cy="1270"/>
              <a:chOff x="839" y="890"/>
              <a:chExt cx="1270" cy="1270"/>
            </a:xfrm>
          </p:grpSpPr>
          <p:sp>
            <p:nvSpPr>
              <p:cNvPr id="6167" name="Line 10"/>
              <p:cNvSpPr>
                <a:spLocks noChangeShapeType="1"/>
              </p:cNvSpPr>
              <p:nvPr/>
            </p:nvSpPr>
            <p:spPr bwMode="auto">
              <a:xfrm flipV="1">
                <a:off x="1474" y="890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Line 9"/>
              <p:cNvSpPr>
                <a:spLocks noChangeShapeType="1"/>
              </p:cNvSpPr>
              <p:nvPr/>
            </p:nvSpPr>
            <p:spPr bwMode="auto">
              <a:xfrm>
                <a:off x="975" y="1525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Oval 4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363" cy="3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C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70" name="Oval 5"/>
              <p:cNvSpPr>
                <a:spLocks noChangeArrowheads="1"/>
              </p:cNvSpPr>
              <p:nvPr/>
            </p:nvSpPr>
            <p:spPr bwMode="auto">
              <a:xfrm>
                <a:off x="1292" y="1797"/>
                <a:ext cx="363" cy="362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H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71" name="Oval 6"/>
              <p:cNvSpPr>
                <a:spLocks noChangeArrowheads="1"/>
              </p:cNvSpPr>
              <p:nvPr/>
            </p:nvSpPr>
            <p:spPr bwMode="auto">
              <a:xfrm>
                <a:off x="839" y="1344"/>
                <a:ext cx="363" cy="362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H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65" name="Oval 7"/>
            <p:cNvSpPr>
              <a:spLocks noChangeArrowheads="1"/>
            </p:cNvSpPr>
            <p:nvPr/>
          </p:nvSpPr>
          <p:spPr bwMode="auto">
            <a:xfrm>
              <a:off x="1791" y="1344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6166" name="Oval 8"/>
            <p:cNvSpPr>
              <a:spLocks noChangeArrowheads="1"/>
            </p:cNvSpPr>
            <p:nvPr/>
          </p:nvSpPr>
          <p:spPr bwMode="auto">
            <a:xfrm>
              <a:off x="1292" y="845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58888" y="3860800"/>
            <a:ext cx="2879725" cy="2089150"/>
            <a:chOff x="793" y="2432"/>
            <a:chExt cx="1814" cy="1316"/>
          </a:xfrm>
        </p:grpSpPr>
        <p:sp>
          <p:nvSpPr>
            <p:cNvPr id="6151" name="Line 23"/>
            <p:cNvSpPr>
              <a:spLocks noChangeShapeType="1"/>
            </p:cNvSpPr>
            <p:nvPr/>
          </p:nvSpPr>
          <p:spPr bwMode="auto">
            <a:xfrm flipV="1">
              <a:off x="1972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793" y="2477"/>
              <a:ext cx="1270" cy="1270"/>
              <a:chOff x="839" y="890"/>
              <a:chExt cx="1270" cy="1270"/>
            </a:xfrm>
          </p:grpSpPr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1474" y="890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975" y="1525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Oval 17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363" cy="3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C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62" name="Oval 18"/>
              <p:cNvSpPr>
                <a:spLocks noChangeArrowheads="1"/>
              </p:cNvSpPr>
              <p:nvPr/>
            </p:nvSpPr>
            <p:spPr bwMode="auto">
              <a:xfrm>
                <a:off x="1292" y="1797"/>
                <a:ext cx="363" cy="362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H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auto">
              <a:xfrm>
                <a:off x="839" y="1344"/>
                <a:ext cx="363" cy="362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b="1">
                    <a:solidFill>
                      <a:schemeClr val="bg1"/>
                    </a:solidFill>
                  </a:rPr>
                  <a:t>H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53" name="Oval 20"/>
            <p:cNvSpPr>
              <a:spLocks noChangeArrowheads="1"/>
            </p:cNvSpPr>
            <p:nvPr/>
          </p:nvSpPr>
          <p:spPr bwMode="auto">
            <a:xfrm>
              <a:off x="1791" y="2432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6154" name="Oval 21"/>
            <p:cNvSpPr>
              <a:spLocks noChangeArrowheads="1"/>
            </p:cNvSpPr>
            <p:nvPr/>
          </p:nvSpPr>
          <p:spPr bwMode="auto">
            <a:xfrm>
              <a:off x="1246" y="2432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6155" name="Line 24"/>
            <p:cNvSpPr>
              <a:spLocks noChangeShapeType="1"/>
            </p:cNvSpPr>
            <p:nvPr/>
          </p:nvSpPr>
          <p:spPr bwMode="auto">
            <a:xfrm>
              <a:off x="1473" y="3113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Oval 25"/>
            <p:cNvSpPr>
              <a:spLocks noChangeArrowheads="1"/>
            </p:cNvSpPr>
            <p:nvPr/>
          </p:nvSpPr>
          <p:spPr bwMode="auto">
            <a:xfrm>
              <a:off x="1790" y="2932"/>
              <a:ext cx="363" cy="3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C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6157" name="Oval 26"/>
            <p:cNvSpPr>
              <a:spLocks noChangeArrowheads="1"/>
            </p:cNvSpPr>
            <p:nvPr/>
          </p:nvSpPr>
          <p:spPr bwMode="auto">
            <a:xfrm>
              <a:off x="1790" y="3385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6158" name="Oval 27"/>
            <p:cNvSpPr>
              <a:spLocks noChangeArrowheads="1"/>
            </p:cNvSpPr>
            <p:nvPr/>
          </p:nvSpPr>
          <p:spPr bwMode="auto">
            <a:xfrm>
              <a:off x="2244" y="2931"/>
              <a:ext cx="363" cy="362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H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6149" name="Text Box 30"/>
          <p:cNvSpPr txBox="1">
            <a:spLocks noChangeArrowheads="1"/>
          </p:cNvSpPr>
          <p:nvPr/>
        </p:nvSpPr>
        <p:spPr bwMode="auto">
          <a:xfrm>
            <a:off x="4356100" y="1916113"/>
            <a:ext cx="2881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Methane CH</a:t>
            </a:r>
            <a:r>
              <a:rPr lang="en-GB" sz="2400"/>
              <a:t>4</a:t>
            </a:r>
            <a:endParaRPr lang="en-US" sz="2400"/>
          </a:p>
        </p:txBody>
      </p:sp>
      <p:sp>
        <p:nvSpPr>
          <p:cNvPr id="6150" name="Text Box 31"/>
          <p:cNvSpPr txBox="1">
            <a:spLocks noChangeArrowheads="1"/>
          </p:cNvSpPr>
          <p:nvPr/>
        </p:nvSpPr>
        <p:spPr bwMode="auto">
          <a:xfrm>
            <a:off x="4356100" y="4221163"/>
            <a:ext cx="3384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Ethane C</a:t>
            </a:r>
            <a:r>
              <a:rPr lang="en-GB" sz="2400"/>
              <a:t>2</a:t>
            </a:r>
            <a:r>
              <a:rPr lang="en-GB" sz="3200"/>
              <a:t>H</a:t>
            </a:r>
            <a:r>
              <a:rPr lang="en-GB" sz="2400"/>
              <a:t>6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Organic Chemistry</vt:lpstr>
      <vt:lpstr>Fossil Fuels</vt:lpstr>
      <vt:lpstr>Fossil Fuels</vt:lpstr>
      <vt:lpstr>Fractional Distillationhttp://www.youtube.com/watch?v=VofKBcdZtjo&amp;feature=related</vt:lpstr>
      <vt:lpstr>The Fractions and their uses</vt:lpstr>
      <vt:lpstr>Cracking and Homologous series</vt:lpstr>
      <vt:lpstr>Alkanes     CnH2n+2 </vt:lpstr>
      <vt:lpstr>Properties</vt:lpstr>
      <vt:lpstr>Examples:</vt:lpstr>
      <vt:lpstr>Alkenes      CnH2n </vt:lpstr>
      <vt:lpstr>Isomerism</vt:lpstr>
      <vt:lpstr>Butane</vt:lpstr>
      <vt:lpstr>Pentane</vt:lpstr>
      <vt:lpstr>Octane</vt:lpstr>
      <vt:lpstr>Alkenes </vt:lpstr>
      <vt:lpstr>Reactions of Alkene</vt:lpstr>
      <vt:lpstr>Alkene Isomers</vt:lpstr>
      <vt:lpstr>Addition Polymerisation http://www.youtube.com/watch?v=YzGZl-J0wWQ&amp;feature=related</vt:lpstr>
      <vt:lpstr>Name the Polymers</vt:lpstr>
      <vt:lpstr>Thermosoftening and Thermosetting Polymers</vt:lpstr>
      <vt:lpstr>Functional Groups</vt:lpstr>
      <vt:lpstr>Examples of Functional Groups</vt:lpstr>
      <vt:lpstr>Alcohols</vt:lpstr>
    </vt:vector>
  </TitlesOfParts>
  <Company>International School of Geneva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-</dc:creator>
  <cp:lastModifiedBy>-</cp:lastModifiedBy>
  <cp:revision>42</cp:revision>
  <dcterms:created xsi:type="dcterms:W3CDTF">2012-02-20T14:28:04Z</dcterms:created>
  <dcterms:modified xsi:type="dcterms:W3CDTF">2012-03-27T11:09:15Z</dcterms:modified>
</cp:coreProperties>
</file>