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8" r:id="rId2"/>
    <p:sldId id="257" r:id="rId3"/>
    <p:sldId id="260" r:id="rId4"/>
  </p:sldIdLst>
  <p:sldSz cx="12192000" cy="6858000"/>
  <p:notesSz cx="6865938" cy="95408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HEMISTRY" id="{0F0F312A-BB3F-49C5-A3F3-676B5D87A6FD}">
          <p14:sldIdLst>
            <p14:sldId id="258"/>
          </p14:sldIdLst>
        </p14:section>
        <p14:section name="PHYSICS" id="{6390C336-DBA9-4238-96E8-B13E3EA3AB94}">
          <p14:sldIdLst>
            <p14:sldId id="257"/>
          </p14:sldIdLst>
        </p14:section>
        <p14:section name="BIOLOGY" id="{D9F1A0B3-54ED-4FE8-AAE9-C51A47C853CE}">
          <p14:sldIdLst>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660"/>
  </p:normalViewPr>
  <p:slideViewPr>
    <p:cSldViewPr snapToGrid="0">
      <p:cViewPr varScale="1">
        <p:scale>
          <a:sx n="80" d="100"/>
          <a:sy n="80" d="100"/>
        </p:scale>
        <p:origin x="4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78701"/>
          </a:xfrm>
          <a:prstGeom prst="rect">
            <a:avLst/>
          </a:prstGeom>
        </p:spPr>
        <p:txBody>
          <a:bodyPr vert="horz" lIns="93744" tIns="46872" rIns="93744" bIns="46872" rtlCol="0"/>
          <a:lstStyle>
            <a:lvl1pPr algn="l">
              <a:defRPr sz="1200"/>
            </a:lvl1pPr>
          </a:lstStyle>
          <a:p>
            <a:endParaRPr lang="en-GB"/>
          </a:p>
        </p:txBody>
      </p:sp>
      <p:sp>
        <p:nvSpPr>
          <p:cNvPr id="3" name="Date Placeholder 2"/>
          <p:cNvSpPr>
            <a:spLocks noGrp="1"/>
          </p:cNvSpPr>
          <p:nvPr>
            <p:ph type="dt" idx="1"/>
          </p:nvPr>
        </p:nvSpPr>
        <p:spPr>
          <a:xfrm>
            <a:off x="3889109" y="0"/>
            <a:ext cx="2975240" cy="478701"/>
          </a:xfrm>
          <a:prstGeom prst="rect">
            <a:avLst/>
          </a:prstGeom>
        </p:spPr>
        <p:txBody>
          <a:bodyPr vert="horz" lIns="93744" tIns="46872" rIns="93744" bIns="46872" rtlCol="0"/>
          <a:lstStyle>
            <a:lvl1pPr algn="r">
              <a:defRPr sz="1200"/>
            </a:lvl1pPr>
          </a:lstStyle>
          <a:p>
            <a:fld id="{3746749A-4F80-4F0D-A070-138710E420F9}" type="datetimeFigureOut">
              <a:rPr lang="en-GB" smtClean="0"/>
              <a:t>17/05/2015</a:t>
            </a:fld>
            <a:endParaRPr lang="en-GB"/>
          </a:p>
        </p:txBody>
      </p:sp>
      <p:sp>
        <p:nvSpPr>
          <p:cNvPr id="4" name="Slide Image Placeholder 3"/>
          <p:cNvSpPr>
            <a:spLocks noGrp="1" noRot="1" noChangeAspect="1"/>
          </p:cNvSpPr>
          <p:nvPr>
            <p:ph type="sldImg" idx="2"/>
          </p:nvPr>
        </p:nvSpPr>
        <p:spPr>
          <a:xfrm>
            <a:off x="571500" y="1192213"/>
            <a:ext cx="5724525" cy="3221037"/>
          </a:xfrm>
          <a:prstGeom prst="rect">
            <a:avLst/>
          </a:prstGeom>
          <a:noFill/>
          <a:ln w="12700">
            <a:solidFill>
              <a:prstClr val="black"/>
            </a:solidFill>
          </a:ln>
        </p:spPr>
        <p:txBody>
          <a:bodyPr vert="horz" lIns="93744" tIns="46872" rIns="93744" bIns="46872" rtlCol="0" anchor="ctr"/>
          <a:lstStyle/>
          <a:p>
            <a:endParaRPr lang="en-GB"/>
          </a:p>
        </p:txBody>
      </p:sp>
      <p:sp>
        <p:nvSpPr>
          <p:cNvPr id="5" name="Notes Placeholder 4"/>
          <p:cNvSpPr>
            <a:spLocks noGrp="1"/>
          </p:cNvSpPr>
          <p:nvPr>
            <p:ph type="body" sz="quarter" idx="3"/>
          </p:nvPr>
        </p:nvSpPr>
        <p:spPr>
          <a:xfrm>
            <a:off x="686594" y="4591546"/>
            <a:ext cx="5492750" cy="3756720"/>
          </a:xfrm>
          <a:prstGeom prst="rect">
            <a:avLst/>
          </a:prstGeom>
        </p:spPr>
        <p:txBody>
          <a:bodyPr vert="horz" lIns="93744" tIns="46872" rIns="93744" bIns="468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062176"/>
            <a:ext cx="2975240" cy="478700"/>
          </a:xfrm>
          <a:prstGeom prst="rect">
            <a:avLst/>
          </a:prstGeom>
        </p:spPr>
        <p:txBody>
          <a:bodyPr vert="horz" lIns="93744" tIns="46872" rIns="93744" bIns="46872" rtlCol="0" anchor="b"/>
          <a:lstStyle>
            <a:lvl1pPr algn="l">
              <a:defRPr sz="1200"/>
            </a:lvl1pPr>
          </a:lstStyle>
          <a:p>
            <a:endParaRPr lang="en-GB"/>
          </a:p>
        </p:txBody>
      </p:sp>
      <p:sp>
        <p:nvSpPr>
          <p:cNvPr id="7" name="Slide Number Placeholder 6"/>
          <p:cNvSpPr>
            <a:spLocks noGrp="1"/>
          </p:cNvSpPr>
          <p:nvPr>
            <p:ph type="sldNum" sz="quarter" idx="5"/>
          </p:nvPr>
        </p:nvSpPr>
        <p:spPr>
          <a:xfrm>
            <a:off x="3889109" y="9062176"/>
            <a:ext cx="2975240" cy="478700"/>
          </a:xfrm>
          <a:prstGeom prst="rect">
            <a:avLst/>
          </a:prstGeom>
        </p:spPr>
        <p:txBody>
          <a:bodyPr vert="horz" lIns="93744" tIns="46872" rIns="93744" bIns="46872" rtlCol="0" anchor="b"/>
          <a:lstStyle>
            <a:lvl1pPr algn="r">
              <a:defRPr sz="1200"/>
            </a:lvl1pPr>
          </a:lstStyle>
          <a:p>
            <a:fld id="{D119D13B-7ABD-4501-9256-9B0A7EA4AE38}" type="slidenum">
              <a:rPr lang="en-GB" smtClean="0"/>
              <a:t>‹#›</a:t>
            </a:fld>
            <a:endParaRPr lang="en-GB"/>
          </a:p>
        </p:txBody>
      </p:sp>
    </p:spTree>
    <p:extLst>
      <p:ext uri="{BB962C8B-B14F-4D97-AF65-F5344CB8AC3E}">
        <p14:creationId xmlns:p14="http://schemas.microsoft.com/office/powerpoint/2010/main" val="3455410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119D13B-7ABD-4501-9256-9B0A7EA4AE38}" type="slidenum">
              <a:rPr lang="en-GB" smtClean="0"/>
              <a:t>1</a:t>
            </a:fld>
            <a:endParaRPr lang="en-GB"/>
          </a:p>
        </p:txBody>
      </p:sp>
    </p:spTree>
    <p:extLst>
      <p:ext uri="{BB962C8B-B14F-4D97-AF65-F5344CB8AC3E}">
        <p14:creationId xmlns:p14="http://schemas.microsoft.com/office/powerpoint/2010/main" val="2067331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984479-F7A8-4320-8C97-CFFD9CFC367F}" type="datetime1">
              <a:rPr lang="en-GB" smtClean="0"/>
              <a:t>17/05/2015</a:t>
            </a:fld>
            <a:endParaRPr lang="en-GB"/>
          </a:p>
        </p:txBody>
      </p:sp>
      <p:sp>
        <p:nvSpPr>
          <p:cNvPr id="5" name="Footer Placeholder 4"/>
          <p:cNvSpPr>
            <a:spLocks noGrp="1"/>
          </p:cNvSpPr>
          <p:nvPr>
            <p:ph type="ftr" sz="quarter" idx="11"/>
          </p:nvPr>
        </p:nvSpPr>
        <p:spPr/>
        <p:txBody>
          <a:bodyPr/>
          <a:lstStyle/>
          <a:p>
            <a:r>
              <a:rPr lang="en-GB" smtClean="0"/>
              <a:t>© Faiq Raedaya 2015</a:t>
            </a:r>
            <a:endParaRPr lang="en-GB"/>
          </a:p>
        </p:txBody>
      </p:sp>
      <p:sp>
        <p:nvSpPr>
          <p:cNvPr id="6" name="Slide Number Placeholder 5"/>
          <p:cNvSpPr>
            <a:spLocks noGrp="1"/>
          </p:cNvSpPr>
          <p:nvPr>
            <p:ph type="sldNum" sz="quarter" idx="12"/>
          </p:nvPr>
        </p:nvSpPr>
        <p:spPr/>
        <p:txBody>
          <a:bodyPr/>
          <a:lstStyle/>
          <a:p>
            <a:fld id="{605D7F36-2AF8-49AE-8978-177F1F956136}" type="slidenum">
              <a:rPr lang="en-GB" smtClean="0"/>
              <a:t>‹#›</a:t>
            </a:fld>
            <a:endParaRPr lang="en-GB"/>
          </a:p>
        </p:txBody>
      </p:sp>
    </p:spTree>
    <p:extLst>
      <p:ext uri="{BB962C8B-B14F-4D97-AF65-F5344CB8AC3E}">
        <p14:creationId xmlns:p14="http://schemas.microsoft.com/office/powerpoint/2010/main" val="1819789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55227C-8762-488D-9A01-5C6BBB613E42}" type="datetime1">
              <a:rPr lang="en-GB" smtClean="0"/>
              <a:t>17/05/2015</a:t>
            </a:fld>
            <a:endParaRPr lang="en-GB"/>
          </a:p>
        </p:txBody>
      </p:sp>
      <p:sp>
        <p:nvSpPr>
          <p:cNvPr id="5" name="Footer Placeholder 4"/>
          <p:cNvSpPr>
            <a:spLocks noGrp="1"/>
          </p:cNvSpPr>
          <p:nvPr>
            <p:ph type="ftr" sz="quarter" idx="11"/>
          </p:nvPr>
        </p:nvSpPr>
        <p:spPr/>
        <p:txBody>
          <a:bodyPr/>
          <a:lstStyle/>
          <a:p>
            <a:r>
              <a:rPr lang="en-GB" smtClean="0"/>
              <a:t>© Faiq Raedaya 2015</a:t>
            </a:r>
            <a:endParaRPr lang="en-GB"/>
          </a:p>
        </p:txBody>
      </p:sp>
      <p:sp>
        <p:nvSpPr>
          <p:cNvPr id="6" name="Slide Number Placeholder 5"/>
          <p:cNvSpPr>
            <a:spLocks noGrp="1"/>
          </p:cNvSpPr>
          <p:nvPr>
            <p:ph type="sldNum" sz="quarter" idx="12"/>
          </p:nvPr>
        </p:nvSpPr>
        <p:spPr/>
        <p:txBody>
          <a:bodyPr/>
          <a:lstStyle/>
          <a:p>
            <a:fld id="{605D7F36-2AF8-49AE-8978-177F1F956136}" type="slidenum">
              <a:rPr lang="en-GB" smtClean="0"/>
              <a:t>‹#›</a:t>
            </a:fld>
            <a:endParaRPr lang="en-GB"/>
          </a:p>
        </p:txBody>
      </p:sp>
    </p:spTree>
    <p:extLst>
      <p:ext uri="{BB962C8B-B14F-4D97-AF65-F5344CB8AC3E}">
        <p14:creationId xmlns:p14="http://schemas.microsoft.com/office/powerpoint/2010/main" val="1936084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B36396-FDE6-44AA-AC03-0E1A0EB74C7B}" type="datetime1">
              <a:rPr lang="en-GB" smtClean="0"/>
              <a:t>17/05/2015</a:t>
            </a:fld>
            <a:endParaRPr lang="en-GB"/>
          </a:p>
        </p:txBody>
      </p:sp>
      <p:sp>
        <p:nvSpPr>
          <p:cNvPr id="5" name="Footer Placeholder 4"/>
          <p:cNvSpPr>
            <a:spLocks noGrp="1"/>
          </p:cNvSpPr>
          <p:nvPr>
            <p:ph type="ftr" sz="quarter" idx="11"/>
          </p:nvPr>
        </p:nvSpPr>
        <p:spPr/>
        <p:txBody>
          <a:bodyPr/>
          <a:lstStyle/>
          <a:p>
            <a:r>
              <a:rPr lang="en-GB" smtClean="0"/>
              <a:t>© Faiq Raedaya 2015</a:t>
            </a:r>
            <a:endParaRPr lang="en-GB"/>
          </a:p>
        </p:txBody>
      </p:sp>
      <p:sp>
        <p:nvSpPr>
          <p:cNvPr id="6" name="Slide Number Placeholder 5"/>
          <p:cNvSpPr>
            <a:spLocks noGrp="1"/>
          </p:cNvSpPr>
          <p:nvPr>
            <p:ph type="sldNum" sz="quarter" idx="12"/>
          </p:nvPr>
        </p:nvSpPr>
        <p:spPr/>
        <p:txBody>
          <a:bodyPr/>
          <a:lstStyle/>
          <a:p>
            <a:fld id="{605D7F36-2AF8-49AE-8978-177F1F956136}" type="slidenum">
              <a:rPr lang="en-GB" smtClean="0"/>
              <a:t>‹#›</a:t>
            </a:fld>
            <a:endParaRPr lang="en-GB"/>
          </a:p>
        </p:txBody>
      </p:sp>
    </p:spTree>
    <p:extLst>
      <p:ext uri="{BB962C8B-B14F-4D97-AF65-F5344CB8AC3E}">
        <p14:creationId xmlns:p14="http://schemas.microsoft.com/office/powerpoint/2010/main" val="394446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8A2255-4BD6-4184-9A81-FCD716856CEA}" type="datetime1">
              <a:rPr lang="en-GB" smtClean="0"/>
              <a:t>17/05/2015</a:t>
            </a:fld>
            <a:endParaRPr lang="en-GB"/>
          </a:p>
        </p:txBody>
      </p:sp>
      <p:sp>
        <p:nvSpPr>
          <p:cNvPr id="5" name="Footer Placeholder 4"/>
          <p:cNvSpPr>
            <a:spLocks noGrp="1"/>
          </p:cNvSpPr>
          <p:nvPr>
            <p:ph type="ftr" sz="quarter" idx="11"/>
          </p:nvPr>
        </p:nvSpPr>
        <p:spPr/>
        <p:txBody>
          <a:bodyPr/>
          <a:lstStyle/>
          <a:p>
            <a:r>
              <a:rPr lang="en-GB" smtClean="0"/>
              <a:t>© Faiq Raedaya 2015</a:t>
            </a:r>
            <a:endParaRPr lang="en-GB"/>
          </a:p>
        </p:txBody>
      </p:sp>
      <p:sp>
        <p:nvSpPr>
          <p:cNvPr id="6" name="Slide Number Placeholder 5"/>
          <p:cNvSpPr>
            <a:spLocks noGrp="1"/>
          </p:cNvSpPr>
          <p:nvPr>
            <p:ph type="sldNum" sz="quarter" idx="12"/>
          </p:nvPr>
        </p:nvSpPr>
        <p:spPr/>
        <p:txBody>
          <a:bodyPr/>
          <a:lstStyle/>
          <a:p>
            <a:fld id="{605D7F36-2AF8-49AE-8978-177F1F956136}" type="slidenum">
              <a:rPr lang="en-GB" smtClean="0"/>
              <a:t>‹#›</a:t>
            </a:fld>
            <a:endParaRPr lang="en-GB"/>
          </a:p>
        </p:txBody>
      </p:sp>
    </p:spTree>
    <p:extLst>
      <p:ext uri="{BB962C8B-B14F-4D97-AF65-F5344CB8AC3E}">
        <p14:creationId xmlns:p14="http://schemas.microsoft.com/office/powerpoint/2010/main" val="119538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700A23-159D-4BCA-B820-28D28623DF9E}" type="datetime1">
              <a:rPr lang="en-GB" smtClean="0"/>
              <a:t>17/05/2015</a:t>
            </a:fld>
            <a:endParaRPr lang="en-GB"/>
          </a:p>
        </p:txBody>
      </p:sp>
      <p:sp>
        <p:nvSpPr>
          <p:cNvPr id="5" name="Footer Placeholder 4"/>
          <p:cNvSpPr>
            <a:spLocks noGrp="1"/>
          </p:cNvSpPr>
          <p:nvPr>
            <p:ph type="ftr" sz="quarter" idx="11"/>
          </p:nvPr>
        </p:nvSpPr>
        <p:spPr/>
        <p:txBody>
          <a:bodyPr/>
          <a:lstStyle/>
          <a:p>
            <a:r>
              <a:rPr lang="en-GB" smtClean="0"/>
              <a:t>© Faiq Raedaya 2015</a:t>
            </a:r>
            <a:endParaRPr lang="en-GB"/>
          </a:p>
        </p:txBody>
      </p:sp>
      <p:sp>
        <p:nvSpPr>
          <p:cNvPr id="6" name="Slide Number Placeholder 5"/>
          <p:cNvSpPr>
            <a:spLocks noGrp="1"/>
          </p:cNvSpPr>
          <p:nvPr>
            <p:ph type="sldNum" sz="quarter" idx="12"/>
          </p:nvPr>
        </p:nvSpPr>
        <p:spPr/>
        <p:txBody>
          <a:bodyPr/>
          <a:lstStyle/>
          <a:p>
            <a:fld id="{605D7F36-2AF8-49AE-8978-177F1F956136}" type="slidenum">
              <a:rPr lang="en-GB" smtClean="0"/>
              <a:t>‹#›</a:t>
            </a:fld>
            <a:endParaRPr lang="en-GB"/>
          </a:p>
        </p:txBody>
      </p:sp>
    </p:spTree>
    <p:extLst>
      <p:ext uri="{BB962C8B-B14F-4D97-AF65-F5344CB8AC3E}">
        <p14:creationId xmlns:p14="http://schemas.microsoft.com/office/powerpoint/2010/main" val="3576977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963EA5C-8203-47BE-8D22-1C02CEBAD82D}" type="datetime1">
              <a:rPr lang="en-GB" smtClean="0"/>
              <a:t>17/05/2015</a:t>
            </a:fld>
            <a:endParaRPr lang="en-GB"/>
          </a:p>
        </p:txBody>
      </p:sp>
      <p:sp>
        <p:nvSpPr>
          <p:cNvPr id="6" name="Footer Placeholder 5"/>
          <p:cNvSpPr>
            <a:spLocks noGrp="1"/>
          </p:cNvSpPr>
          <p:nvPr>
            <p:ph type="ftr" sz="quarter" idx="11"/>
          </p:nvPr>
        </p:nvSpPr>
        <p:spPr/>
        <p:txBody>
          <a:bodyPr/>
          <a:lstStyle/>
          <a:p>
            <a:r>
              <a:rPr lang="en-GB" smtClean="0"/>
              <a:t>© Faiq Raedaya 2015</a:t>
            </a:r>
            <a:endParaRPr lang="en-GB"/>
          </a:p>
        </p:txBody>
      </p:sp>
      <p:sp>
        <p:nvSpPr>
          <p:cNvPr id="7" name="Slide Number Placeholder 6"/>
          <p:cNvSpPr>
            <a:spLocks noGrp="1"/>
          </p:cNvSpPr>
          <p:nvPr>
            <p:ph type="sldNum" sz="quarter" idx="12"/>
          </p:nvPr>
        </p:nvSpPr>
        <p:spPr/>
        <p:txBody>
          <a:bodyPr/>
          <a:lstStyle/>
          <a:p>
            <a:fld id="{605D7F36-2AF8-49AE-8978-177F1F956136}" type="slidenum">
              <a:rPr lang="en-GB" smtClean="0"/>
              <a:t>‹#›</a:t>
            </a:fld>
            <a:endParaRPr lang="en-GB"/>
          </a:p>
        </p:txBody>
      </p:sp>
    </p:spTree>
    <p:extLst>
      <p:ext uri="{BB962C8B-B14F-4D97-AF65-F5344CB8AC3E}">
        <p14:creationId xmlns:p14="http://schemas.microsoft.com/office/powerpoint/2010/main" val="1024521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393F2BE-C3C2-47C6-8F03-DD5EAF2542D3}" type="datetime1">
              <a:rPr lang="en-GB" smtClean="0"/>
              <a:t>17/05/2015</a:t>
            </a:fld>
            <a:endParaRPr lang="en-GB"/>
          </a:p>
        </p:txBody>
      </p:sp>
      <p:sp>
        <p:nvSpPr>
          <p:cNvPr id="8" name="Footer Placeholder 7"/>
          <p:cNvSpPr>
            <a:spLocks noGrp="1"/>
          </p:cNvSpPr>
          <p:nvPr>
            <p:ph type="ftr" sz="quarter" idx="11"/>
          </p:nvPr>
        </p:nvSpPr>
        <p:spPr/>
        <p:txBody>
          <a:bodyPr/>
          <a:lstStyle/>
          <a:p>
            <a:r>
              <a:rPr lang="en-GB" smtClean="0"/>
              <a:t>© Faiq Raedaya 2015</a:t>
            </a:r>
            <a:endParaRPr lang="en-GB"/>
          </a:p>
        </p:txBody>
      </p:sp>
      <p:sp>
        <p:nvSpPr>
          <p:cNvPr id="9" name="Slide Number Placeholder 8"/>
          <p:cNvSpPr>
            <a:spLocks noGrp="1"/>
          </p:cNvSpPr>
          <p:nvPr>
            <p:ph type="sldNum" sz="quarter" idx="12"/>
          </p:nvPr>
        </p:nvSpPr>
        <p:spPr/>
        <p:txBody>
          <a:bodyPr/>
          <a:lstStyle/>
          <a:p>
            <a:fld id="{605D7F36-2AF8-49AE-8978-177F1F956136}" type="slidenum">
              <a:rPr lang="en-GB" smtClean="0"/>
              <a:t>‹#›</a:t>
            </a:fld>
            <a:endParaRPr lang="en-GB"/>
          </a:p>
        </p:txBody>
      </p:sp>
    </p:spTree>
    <p:extLst>
      <p:ext uri="{BB962C8B-B14F-4D97-AF65-F5344CB8AC3E}">
        <p14:creationId xmlns:p14="http://schemas.microsoft.com/office/powerpoint/2010/main" val="1646609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752AC0D-BCA9-4A26-BD27-560A89F8C2A0}" type="datetime1">
              <a:rPr lang="en-GB" smtClean="0"/>
              <a:t>17/05/2015</a:t>
            </a:fld>
            <a:endParaRPr lang="en-GB"/>
          </a:p>
        </p:txBody>
      </p:sp>
      <p:sp>
        <p:nvSpPr>
          <p:cNvPr id="4" name="Footer Placeholder 3"/>
          <p:cNvSpPr>
            <a:spLocks noGrp="1"/>
          </p:cNvSpPr>
          <p:nvPr>
            <p:ph type="ftr" sz="quarter" idx="11"/>
          </p:nvPr>
        </p:nvSpPr>
        <p:spPr/>
        <p:txBody>
          <a:bodyPr/>
          <a:lstStyle/>
          <a:p>
            <a:r>
              <a:rPr lang="en-GB" smtClean="0"/>
              <a:t>© Faiq Raedaya 2015</a:t>
            </a:r>
            <a:endParaRPr lang="en-GB"/>
          </a:p>
        </p:txBody>
      </p:sp>
      <p:sp>
        <p:nvSpPr>
          <p:cNvPr id="5" name="Slide Number Placeholder 4"/>
          <p:cNvSpPr>
            <a:spLocks noGrp="1"/>
          </p:cNvSpPr>
          <p:nvPr>
            <p:ph type="sldNum" sz="quarter" idx="12"/>
          </p:nvPr>
        </p:nvSpPr>
        <p:spPr/>
        <p:txBody>
          <a:bodyPr/>
          <a:lstStyle/>
          <a:p>
            <a:fld id="{605D7F36-2AF8-49AE-8978-177F1F956136}" type="slidenum">
              <a:rPr lang="en-GB" smtClean="0"/>
              <a:t>‹#›</a:t>
            </a:fld>
            <a:endParaRPr lang="en-GB"/>
          </a:p>
        </p:txBody>
      </p:sp>
    </p:spTree>
    <p:extLst>
      <p:ext uri="{BB962C8B-B14F-4D97-AF65-F5344CB8AC3E}">
        <p14:creationId xmlns:p14="http://schemas.microsoft.com/office/powerpoint/2010/main" val="209968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54D4AC-350D-4B3D-8040-DDFAC9E29608}" type="datetime1">
              <a:rPr lang="en-GB" smtClean="0"/>
              <a:t>17/05/2015</a:t>
            </a:fld>
            <a:endParaRPr lang="en-GB"/>
          </a:p>
        </p:txBody>
      </p:sp>
      <p:sp>
        <p:nvSpPr>
          <p:cNvPr id="3" name="Footer Placeholder 2"/>
          <p:cNvSpPr>
            <a:spLocks noGrp="1"/>
          </p:cNvSpPr>
          <p:nvPr>
            <p:ph type="ftr" sz="quarter" idx="11"/>
          </p:nvPr>
        </p:nvSpPr>
        <p:spPr/>
        <p:txBody>
          <a:bodyPr/>
          <a:lstStyle/>
          <a:p>
            <a:r>
              <a:rPr lang="en-GB" smtClean="0"/>
              <a:t>© Faiq Raedaya 2015</a:t>
            </a:r>
            <a:endParaRPr lang="en-GB"/>
          </a:p>
        </p:txBody>
      </p:sp>
      <p:sp>
        <p:nvSpPr>
          <p:cNvPr id="4" name="Slide Number Placeholder 3"/>
          <p:cNvSpPr>
            <a:spLocks noGrp="1"/>
          </p:cNvSpPr>
          <p:nvPr>
            <p:ph type="sldNum" sz="quarter" idx="12"/>
          </p:nvPr>
        </p:nvSpPr>
        <p:spPr/>
        <p:txBody>
          <a:bodyPr/>
          <a:lstStyle/>
          <a:p>
            <a:fld id="{605D7F36-2AF8-49AE-8978-177F1F956136}" type="slidenum">
              <a:rPr lang="en-GB" smtClean="0"/>
              <a:t>‹#›</a:t>
            </a:fld>
            <a:endParaRPr lang="en-GB"/>
          </a:p>
        </p:txBody>
      </p:sp>
    </p:spTree>
    <p:extLst>
      <p:ext uri="{BB962C8B-B14F-4D97-AF65-F5344CB8AC3E}">
        <p14:creationId xmlns:p14="http://schemas.microsoft.com/office/powerpoint/2010/main" val="875329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C526A-8CB0-441D-AECF-B8AB083AD903}" type="datetime1">
              <a:rPr lang="en-GB" smtClean="0"/>
              <a:t>17/05/2015</a:t>
            </a:fld>
            <a:endParaRPr lang="en-GB"/>
          </a:p>
        </p:txBody>
      </p:sp>
      <p:sp>
        <p:nvSpPr>
          <p:cNvPr id="6" name="Footer Placeholder 5"/>
          <p:cNvSpPr>
            <a:spLocks noGrp="1"/>
          </p:cNvSpPr>
          <p:nvPr>
            <p:ph type="ftr" sz="quarter" idx="11"/>
          </p:nvPr>
        </p:nvSpPr>
        <p:spPr/>
        <p:txBody>
          <a:bodyPr/>
          <a:lstStyle/>
          <a:p>
            <a:r>
              <a:rPr lang="en-GB" smtClean="0"/>
              <a:t>© Faiq Raedaya 2015</a:t>
            </a:r>
            <a:endParaRPr lang="en-GB"/>
          </a:p>
        </p:txBody>
      </p:sp>
      <p:sp>
        <p:nvSpPr>
          <p:cNvPr id="7" name="Slide Number Placeholder 6"/>
          <p:cNvSpPr>
            <a:spLocks noGrp="1"/>
          </p:cNvSpPr>
          <p:nvPr>
            <p:ph type="sldNum" sz="quarter" idx="12"/>
          </p:nvPr>
        </p:nvSpPr>
        <p:spPr/>
        <p:txBody>
          <a:bodyPr/>
          <a:lstStyle/>
          <a:p>
            <a:fld id="{605D7F36-2AF8-49AE-8978-177F1F956136}" type="slidenum">
              <a:rPr lang="en-GB" smtClean="0"/>
              <a:t>‹#›</a:t>
            </a:fld>
            <a:endParaRPr lang="en-GB"/>
          </a:p>
        </p:txBody>
      </p:sp>
    </p:spTree>
    <p:extLst>
      <p:ext uri="{BB962C8B-B14F-4D97-AF65-F5344CB8AC3E}">
        <p14:creationId xmlns:p14="http://schemas.microsoft.com/office/powerpoint/2010/main" val="59568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3319D-B21E-43A9-9A46-9F2068339FDF}" type="datetime1">
              <a:rPr lang="en-GB" smtClean="0"/>
              <a:t>17/05/2015</a:t>
            </a:fld>
            <a:endParaRPr lang="en-GB"/>
          </a:p>
        </p:txBody>
      </p:sp>
      <p:sp>
        <p:nvSpPr>
          <p:cNvPr id="6" name="Footer Placeholder 5"/>
          <p:cNvSpPr>
            <a:spLocks noGrp="1"/>
          </p:cNvSpPr>
          <p:nvPr>
            <p:ph type="ftr" sz="quarter" idx="11"/>
          </p:nvPr>
        </p:nvSpPr>
        <p:spPr/>
        <p:txBody>
          <a:bodyPr/>
          <a:lstStyle/>
          <a:p>
            <a:r>
              <a:rPr lang="en-GB" smtClean="0"/>
              <a:t>© Faiq Raedaya 2015</a:t>
            </a:r>
            <a:endParaRPr lang="en-GB"/>
          </a:p>
        </p:txBody>
      </p:sp>
      <p:sp>
        <p:nvSpPr>
          <p:cNvPr id="7" name="Slide Number Placeholder 6"/>
          <p:cNvSpPr>
            <a:spLocks noGrp="1"/>
          </p:cNvSpPr>
          <p:nvPr>
            <p:ph type="sldNum" sz="quarter" idx="12"/>
          </p:nvPr>
        </p:nvSpPr>
        <p:spPr/>
        <p:txBody>
          <a:bodyPr/>
          <a:lstStyle/>
          <a:p>
            <a:fld id="{605D7F36-2AF8-49AE-8978-177F1F956136}" type="slidenum">
              <a:rPr lang="en-GB" smtClean="0"/>
              <a:t>‹#›</a:t>
            </a:fld>
            <a:endParaRPr lang="en-GB"/>
          </a:p>
        </p:txBody>
      </p:sp>
    </p:spTree>
    <p:extLst>
      <p:ext uri="{BB962C8B-B14F-4D97-AF65-F5344CB8AC3E}">
        <p14:creationId xmlns:p14="http://schemas.microsoft.com/office/powerpoint/2010/main" val="213966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6343A-3071-47E2-9AC8-6CEAA046A402}" type="datetime1">
              <a:rPr lang="en-GB" smtClean="0"/>
              <a:t>17/05/2015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 Faiq Raedaya 2015</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D7F36-2AF8-49AE-8978-177F1F956136}" type="slidenum">
              <a:rPr lang="en-GB" smtClean="0"/>
              <a:t>‹#›</a:t>
            </a:fld>
            <a:endParaRPr lang="en-GB"/>
          </a:p>
        </p:txBody>
      </p:sp>
    </p:spTree>
    <p:extLst>
      <p:ext uri="{BB962C8B-B14F-4D97-AF65-F5344CB8AC3E}">
        <p14:creationId xmlns:p14="http://schemas.microsoft.com/office/powerpoint/2010/main" val="1279537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gif"/><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39227203"/>
              </p:ext>
            </p:extLst>
          </p:nvPr>
        </p:nvGraphicFramePr>
        <p:xfrm>
          <a:off x="0" y="0"/>
          <a:ext cx="12192000" cy="6903720"/>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858000">
                <a:tc>
                  <a:txBody>
                    <a:bodyPr/>
                    <a:lstStyle/>
                    <a:p>
                      <a:pPr algn="just"/>
                      <a:r>
                        <a:rPr lang="en-US" sz="900" u="sng" dirty="0" smtClean="0">
                          <a:solidFill>
                            <a:schemeClr val="tx1"/>
                          </a:solidFill>
                        </a:rPr>
                        <a:t>1.1.1</a:t>
                      </a:r>
                      <a:r>
                        <a:rPr lang="en-US" sz="900" u="sng" baseline="0" dirty="0" smtClean="0">
                          <a:solidFill>
                            <a:schemeClr val="tx1"/>
                          </a:solidFill>
                        </a:rPr>
                        <a:t> – Atoms</a:t>
                      </a:r>
                    </a:p>
                    <a:p>
                      <a:pPr algn="just"/>
                      <a:r>
                        <a:rPr lang="en-US" sz="900" b="0" u="none" baseline="0" dirty="0" smtClean="0">
                          <a:solidFill>
                            <a:schemeClr val="tx1"/>
                          </a:solidFill>
                        </a:rPr>
                        <a:t>All substances are made from </a:t>
                      </a:r>
                      <a:r>
                        <a:rPr lang="en-US" sz="900" b="1" u="none" baseline="0" dirty="0" smtClean="0">
                          <a:solidFill>
                            <a:schemeClr val="tx1"/>
                          </a:solidFill>
                        </a:rPr>
                        <a:t>atoms.</a:t>
                      </a:r>
                      <a:r>
                        <a:rPr lang="en-US" sz="900" b="0" u="none" baseline="0" dirty="0" smtClean="0">
                          <a:solidFill>
                            <a:schemeClr val="tx1"/>
                          </a:solidFill>
                        </a:rPr>
                        <a:t> Each element has a unique chemical symbol. An </a:t>
                      </a:r>
                      <a:r>
                        <a:rPr lang="en-US" sz="900" b="1" u="none" baseline="0" dirty="0" smtClean="0">
                          <a:solidFill>
                            <a:schemeClr val="tx1"/>
                          </a:solidFill>
                        </a:rPr>
                        <a:t>element</a:t>
                      </a:r>
                      <a:r>
                        <a:rPr lang="en-US" sz="900" b="0" u="none" baseline="0" dirty="0" smtClean="0">
                          <a:solidFill>
                            <a:schemeClr val="tx1"/>
                          </a:solidFill>
                        </a:rPr>
                        <a:t> is a substance made up of only one atom, a </a:t>
                      </a:r>
                      <a:r>
                        <a:rPr lang="en-US" sz="900" b="1" u="none" baseline="0" dirty="0" smtClean="0">
                          <a:solidFill>
                            <a:schemeClr val="tx1"/>
                          </a:solidFill>
                        </a:rPr>
                        <a:t>compound </a:t>
                      </a:r>
                      <a:r>
                        <a:rPr lang="en-US" sz="900" b="0" u="none" baseline="0" dirty="0" smtClean="0">
                          <a:solidFill>
                            <a:schemeClr val="tx1"/>
                          </a:solidFill>
                        </a:rPr>
                        <a:t>is a substance made from two or more types of atoms joined together.</a:t>
                      </a:r>
                    </a:p>
                    <a:p>
                      <a:pPr algn="just"/>
                      <a:endParaRPr lang="en-US" sz="900" b="0" u="none" baseline="0" dirty="0" smtClean="0">
                        <a:solidFill>
                          <a:schemeClr val="tx1"/>
                        </a:solidFill>
                      </a:endParaRPr>
                    </a:p>
                    <a:p>
                      <a:pPr algn="just"/>
                      <a:r>
                        <a:rPr lang="en-US" sz="900" b="0" u="none" baseline="0" dirty="0" smtClean="0">
                          <a:solidFill>
                            <a:schemeClr val="tx1"/>
                          </a:solidFill>
                        </a:rPr>
                        <a:t> </a:t>
                      </a:r>
                    </a:p>
                    <a:p>
                      <a:pPr algn="just"/>
                      <a:endParaRPr lang="en-US" sz="900" b="0" u="none" baseline="0" dirty="0" smtClean="0">
                        <a:solidFill>
                          <a:schemeClr val="tx1"/>
                        </a:solidFill>
                      </a:endParaRPr>
                    </a:p>
                    <a:p>
                      <a:pPr algn="just"/>
                      <a:endParaRPr lang="en-US" sz="900" u="sng" dirty="0" smtClean="0">
                        <a:solidFill>
                          <a:schemeClr val="tx1"/>
                        </a:solidFill>
                      </a:endParaRPr>
                    </a:p>
                    <a:p>
                      <a:pPr algn="just"/>
                      <a:endParaRPr lang="en-US" sz="900" u="sng" dirty="0" smtClean="0">
                        <a:solidFill>
                          <a:schemeClr val="tx1"/>
                        </a:solidFill>
                      </a:endParaRPr>
                    </a:p>
                    <a:p>
                      <a:pPr algn="just"/>
                      <a:endParaRPr lang="en-US" sz="900" u="sng" dirty="0" smtClean="0">
                        <a:solidFill>
                          <a:schemeClr val="tx1"/>
                        </a:solidFill>
                      </a:endParaRPr>
                    </a:p>
                    <a:p>
                      <a:pPr algn="just"/>
                      <a:endParaRPr lang="en-US" sz="900" u="sng" dirty="0" smtClean="0">
                        <a:solidFill>
                          <a:schemeClr val="tx1"/>
                        </a:solidFill>
                      </a:endParaRPr>
                    </a:p>
                    <a:p>
                      <a:pPr algn="just"/>
                      <a:endParaRPr lang="en-US" sz="900" u="sng" dirty="0" smtClean="0">
                        <a:solidFill>
                          <a:schemeClr val="tx1"/>
                        </a:solidFill>
                      </a:endParaRPr>
                    </a:p>
                    <a:p>
                      <a:pPr algn="just"/>
                      <a:endParaRPr lang="en-US" sz="900" u="sng" dirty="0" smtClean="0">
                        <a:solidFill>
                          <a:schemeClr val="tx1"/>
                        </a:solidFill>
                      </a:endParaRPr>
                    </a:p>
                    <a:p>
                      <a:pPr algn="just"/>
                      <a:endParaRPr lang="en-US" sz="900" u="sng" dirty="0" smtClean="0">
                        <a:solidFill>
                          <a:schemeClr val="tx1"/>
                        </a:solidFill>
                      </a:endParaRPr>
                    </a:p>
                    <a:p>
                      <a:pPr algn="just"/>
                      <a:endParaRPr lang="en-US" sz="900" u="sng" dirty="0" smtClean="0">
                        <a:solidFill>
                          <a:schemeClr val="tx1"/>
                        </a:solidFill>
                      </a:endParaRPr>
                    </a:p>
                    <a:p>
                      <a:pPr algn="just"/>
                      <a:endParaRPr lang="en-US" sz="900" u="sng" dirty="0" smtClean="0">
                        <a:solidFill>
                          <a:schemeClr val="tx1"/>
                        </a:solidFill>
                      </a:endParaRPr>
                    </a:p>
                    <a:p>
                      <a:pPr algn="just"/>
                      <a:r>
                        <a:rPr lang="en-US" sz="900" b="1" u="sng" dirty="0" smtClean="0">
                          <a:solidFill>
                            <a:schemeClr val="tx1"/>
                          </a:solidFill>
                        </a:rPr>
                        <a:t>1.1.2</a:t>
                      </a:r>
                      <a:r>
                        <a:rPr lang="en-US" sz="900" b="1" u="sng" baseline="0" dirty="0" smtClean="0">
                          <a:solidFill>
                            <a:schemeClr val="tx1"/>
                          </a:solidFill>
                        </a:rPr>
                        <a:t> – Electrons</a:t>
                      </a:r>
                    </a:p>
                    <a:p>
                      <a:pPr algn="just"/>
                      <a:r>
                        <a:rPr lang="en-US" sz="900" b="0" u="none" baseline="0" dirty="0" smtClean="0">
                          <a:solidFill>
                            <a:schemeClr val="tx1"/>
                          </a:solidFill>
                        </a:rPr>
                        <a:t>Electrons can be </a:t>
                      </a:r>
                      <a:r>
                        <a:rPr lang="en-US" sz="900" b="1" u="none" baseline="0" dirty="0" smtClean="0">
                          <a:solidFill>
                            <a:schemeClr val="tx1"/>
                          </a:solidFill>
                        </a:rPr>
                        <a:t>lost, gained or shared </a:t>
                      </a:r>
                      <a:r>
                        <a:rPr lang="en-US" sz="900" b="0" u="none" baseline="0" dirty="0" smtClean="0">
                          <a:solidFill>
                            <a:schemeClr val="tx1"/>
                          </a:solidFill>
                        </a:rPr>
                        <a:t>in chemical reactions, creating </a:t>
                      </a:r>
                      <a:r>
                        <a:rPr lang="en-US" sz="900" b="1" u="none" baseline="0" dirty="0" smtClean="0">
                          <a:solidFill>
                            <a:schemeClr val="tx1"/>
                          </a:solidFill>
                        </a:rPr>
                        <a:t>ions</a:t>
                      </a:r>
                      <a:r>
                        <a:rPr lang="en-US" sz="900" b="0" u="none" baseline="0" dirty="0" smtClean="0">
                          <a:solidFill>
                            <a:schemeClr val="tx1"/>
                          </a:solidFill>
                        </a:rPr>
                        <a:t> (charged atoms), being positive when losing and negative when gaining. </a:t>
                      </a:r>
                      <a:r>
                        <a:rPr lang="en-US" sz="900" b="1" u="none" baseline="0" dirty="0" smtClean="0">
                          <a:solidFill>
                            <a:schemeClr val="tx1"/>
                          </a:solidFill>
                        </a:rPr>
                        <a:t>Covalent bonds </a:t>
                      </a:r>
                      <a:r>
                        <a:rPr lang="en-US" sz="900" b="0" u="none" baseline="0" dirty="0" smtClean="0">
                          <a:solidFill>
                            <a:schemeClr val="tx1"/>
                          </a:solidFill>
                        </a:rPr>
                        <a:t>form to make molecules. Number of atoms and mass does not change in a chemical reaction.</a:t>
                      </a:r>
                    </a:p>
                    <a:p>
                      <a:pPr algn="just"/>
                      <a:r>
                        <a:rPr lang="en-US" sz="900" b="1" u="sng" baseline="0" dirty="0" smtClean="0">
                          <a:solidFill>
                            <a:schemeClr val="tx1"/>
                          </a:solidFill>
                        </a:rPr>
                        <a:t>1.1.3 – Electrons &amp; Periodic Table</a:t>
                      </a:r>
                    </a:p>
                    <a:p>
                      <a:pPr algn="just"/>
                      <a:r>
                        <a:rPr lang="en-US" sz="900" b="0" u="none" baseline="0" dirty="0" smtClean="0">
                          <a:solidFill>
                            <a:schemeClr val="tx1"/>
                          </a:solidFill>
                        </a:rPr>
                        <a:t>Electrons are arranged in </a:t>
                      </a:r>
                      <a:r>
                        <a:rPr lang="en-US" sz="900" b="1" u="none" baseline="0" dirty="0" smtClean="0">
                          <a:solidFill>
                            <a:schemeClr val="tx1"/>
                          </a:solidFill>
                        </a:rPr>
                        <a:t>energy levels</a:t>
                      </a:r>
                      <a:r>
                        <a:rPr lang="en-US" sz="900" b="0" u="none" baseline="0" dirty="0" smtClean="0">
                          <a:solidFill>
                            <a:schemeClr val="tx1"/>
                          </a:solidFill>
                        </a:rPr>
                        <a:t> </a:t>
                      </a:r>
                      <a:r>
                        <a:rPr lang="en-US" sz="900" b="1" u="none" baseline="0" dirty="0" smtClean="0">
                          <a:solidFill>
                            <a:schemeClr val="tx1"/>
                          </a:solidFill>
                        </a:rPr>
                        <a:t>(electrons shells) </a:t>
                      </a:r>
                      <a:r>
                        <a:rPr lang="en-US" sz="900" b="0" u="none" baseline="0" dirty="0" smtClean="0">
                          <a:solidFill>
                            <a:schemeClr val="tx1"/>
                          </a:solidFill>
                        </a:rPr>
                        <a:t>around the first 20 elements in the pattern 2,8,8,2.</a:t>
                      </a:r>
                    </a:p>
                    <a:p>
                      <a:pPr algn="just"/>
                      <a:endParaRPr lang="en-US" sz="900" b="0" u="none" baseline="0" dirty="0" smtClean="0">
                        <a:solidFill>
                          <a:schemeClr val="tx1"/>
                        </a:solidFill>
                      </a:endParaRPr>
                    </a:p>
                    <a:p>
                      <a:pPr algn="just"/>
                      <a:endParaRPr lang="en-US" sz="900" b="0" u="none" baseline="0" dirty="0" smtClean="0">
                        <a:solidFill>
                          <a:schemeClr val="tx1"/>
                        </a:solidFill>
                      </a:endParaRPr>
                    </a:p>
                    <a:p>
                      <a:pPr algn="just"/>
                      <a:endParaRPr lang="en-US" sz="900" b="0" u="none" baseline="0" dirty="0" smtClean="0">
                        <a:solidFill>
                          <a:schemeClr val="tx1"/>
                        </a:solidFill>
                      </a:endParaRPr>
                    </a:p>
                    <a:p>
                      <a:pPr algn="just"/>
                      <a:endParaRPr lang="en-US" sz="900" b="0" u="none" baseline="0" dirty="0" smtClean="0">
                        <a:solidFill>
                          <a:schemeClr val="tx1"/>
                        </a:solidFill>
                      </a:endParaRPr>
                    </a:p>
                    <a:p>
                      <a:pPr algn="just"/>
                      <a:endParaRPr lang="en-US" sz="900" b="0" u="none" baseline="0" dirty="0" smtClean="0">
                        <a:solidFill>
                          <a:schemeClr val="tx1"/>
                        </a:solidFill>
                      </a:endParaRPr>
                    </a:p>
                    <a:p>
                      <a:pPr algn="just"/>
                      <a:endParaRPr lang="en-US" sz="900" b="0" u="none" baseline="0" dirty="0" smtClean="0">
                        <a:solidFill>
                          <a:schemeClr val="tx1"/>
                        </a:solidFill>
                      </a:endParaRPr>
                    </a:p>
                    <a:p>
                      <a:pPr algn="just"/>
                      <a:r>
                        <a:rPr lang="en-US" sz="900" b="1" u="sng" baseline="0" dirty="0" smtClean="0">
                          <a:solidFill>
                            <a:schemeClr val="tx1"/>
                          </a:solidFill>
                        </a:rPr>
                        <a:t>1.1.4 – Group 1 &amp; 0</a:t>
                      </a:r>
                    </a:p>
                    <a:p>
                      <a:pPr algn="just"/>
                      <a:r>
                        <a:rPr lang="en-US" sz="900" b="0" u="none" baseline="0" dirty="0" smtClean="0">
                          <a:solidFill>
                            <a:schemeClr val="tx1"/>
                          </a:solidFill>
                        </a:rPr>
                        <a:t>Group 1 contains very reactive metals because they have one electron in their outer shell, reacts with oxygen and water. Group 0 contains unreactive gases because they have a full outer shell.</a:t>
                      </a:r>
                      <a:r>
                        <a:rPr lang="en-US" sz="900" u="sng" dirty="0" smtClean="0">
                          <a:solidFill>
                            <a:schemeClr val="tx1"/>
                          </a:solidFill>
                        </a:rPr>
                        <a:t> </a:t>
                      </a:r>
                    </a:p>
                    <a:p>
                      <a:pPr algn="just"/>
                      <a:r>
                        <a:rPr lang="en-US" sz="900" u="sng" dirty="0" smtClean="0">
                          <a:solidFill>
                            <a:schemeClr val="tx1"/>
                          </a:solidFill>
                        </a:rPr>
                        <a:t>1.2.1 –</a:t>
                      </a:r>
                      <a:r>
                        <a:rPr lang="en-US" sz="900" u="sng" baseline="0" dirty="0" smtClean="0">
                          <a:solidFill>
                            <a:schemeClr val="tx1"/>
                          </a:solidFill>
                        </a:rPr>
                        <a:t> The Earth Provides</a:t>
                      </a:r>
                    </a:p>
                    <a:p>
                      <a:pPr algn="just"/>
                      <a:r>
                        <a:rPr lang="en-US" sz="900" b="1" u="none" baseline="0" dirty="0" smtClean="0">
                          <a:solidFill>
                            <a:schemeClr val="tx1"/>
                          </a:solidFill>
                        </a:rPr>
                        <a:t>Rocks</a:t>
                      </a:r>
                      <a:r>
                        <a:rPr lang="en-US" sz="900" b="0" u="none" baseline="0" dirty="0" smtClean="0">
                          <a:solidFill>
                            <a:schemeClr val="tx1"/>
                          </a:solidFill>
                        </a:rPr>
                        <a:t> provide most of raw materials. Digging rocks in the Earth requires </a:t>
                      </a:r>
                      <a:r>
                        <a:rPr lang="en-US" sz="900" b="1" u="none" baseline="0" dirty="0" smtClean="0">
                          <a:solidFill>
                            <a:schemeClr val="tx1"/>
                          </a:solidFill>
                        </a:rPr>
                        <a:t>quarries</a:t>
                      </a:r>
                      <a:r>
                        <a:rPr lang="en-US" sz="900" b="0" u="none" baseline="0" dirty="0" smtClean="0">
                          <a:solidFill>
                            <a:schemeClr val="tx1"/>
                          </a:solidFill>
                        </a:rPr>
                        <a:t>. </a:t>
                      </a:r>
                      <a:r>
                        <a:rPr lang="en-US" sz="900" b="0" u="none" baseline="0" dirty="0" smtClean="0">
                          <a:solidFill>
                            <a:srgbClr val="92D050"/>
                          </a:solidFill>
                        </a:rPr>
                        <a:t>Advantages</a:t>
                      </a:r>
                      <a:r>
                        <a:rPr lang="en-US" sz="900" b="0" u="none" baseline="0" dirty="0" smtClean="0">
                          <a:solidFill>
                            <a:schemeClr val="tx1"/>
                          </a:solidFill>
                        </a:rPr>
                        <a:t>: </a:t>
                      </a:r>
                      <a:r>
                        <a:rPr lang="en-US" sz="900" b="1" u="none" baseline="0" dirty="0" smtClean="0">
                          <a:solidFill>
                            <a:schemeClr val="tx1"/>
                          </a:solidFill>
                        </a:rPr>
                        <a:t>building materials, </a:t>
                      </a:r>
                      <a:r>
                        <a:rPr lang="en-US" sz="900" b="0" u="none" baseline="0" dirty="0" smtClean="0">
                          <a:solidFill>
                            <a:schemeClr val="tx1"/>
                          </a:solidFill>
                        </a:rPr>
                        <a:t>providing </a:t>
                      </a:r>
                      <a:r>
                        <a:rPr lang="en-US" sz="900" b="1" u="none" baseline="0" dirty="0" smtClean="0">
                          <a:solidFill>
                            <a:schemeClr val="tx1"/>
                          </a:solidFill>
                        </a:rPr>
                        <a:t>employment</a:t>
                      </a:r>
                      <a:r>
                        <a:rPr lang="en-US" sz="900" b="0" u="none" baseline="0" dirty="0" smtClean="0">
                          <a:solidFill>
                            <a:schemeClr val="tx1"/>
                          </a:solidFill>
                        </a:rPr>
                        <a:t> and </a:t>
                      </a:r>
                      <a:r>
                        <a:rPr lang="en-US" sz="900" b="1" u="none" baseline="0" dirty="0" smtClean="0">
                          <a:solidFill>
                            <a:schemeClr val="tx1"/>
                          </a:solidFill>
                        </a:rPr>
                        <a:t>money</a:t>
                      </a:r>
                      <a:r>
                        <a:rPr lang="en-US" sz="900" b="0" u="none" baseline="0" dirty="0" smtClean="0">
                          <a:solidFill>
                            <a:schemeClr val="tx1"/>
                          </a:solidFill>
                        </a:rPr>
                        <a:t>. </a:t>
                      </a:r>
                      <a:r>
                        <a:rPr lang="en-US" sz="900" b="0" u="none" baseline="0" dirty="0" smtClean="0">
                          <a:solidFill>
                            <a:srgbClr val="FF0000"/>
                          </a:solidFill>
                        </a:rPr>
                        <a:t>Disadvantages</a:t>
                      </a:r>
                      <a:r>
                        <a:rPr lang="en-US" sz="900" b="0" u="none" baseline="0" dirty="0" smtClean="0">
                          <a:solidFill>
                            <a:schemeClr val="tx1"/>
                          </a:solidFill>
                        </a:rPr>
                        <a:t>: </a:t>
                      </a:r>
                      <a:r>
                        <a:rPr lang="en-US" sz="900" b="1" u="none" baseline="0" dirty="0" smtClean="0">
                          <a:solidFill>
                            <a:schemeClr val="tx1"/>
                          </a:solidFill>
                        </a:rPr>
                        <a:t>noise</a:t>
                      </a:r>
                      <a:r>
                        <a:rPr lang="en-US" sz="900" b="0" u="none" baseline="0" dirty="0" smtClean="0">
                          <a:solidFill>
                            <a:schemeClr val="tx1"/>
                          </a:solidFill>
                        </a:rPr>
                        <a:t> and </a:t>
                      </a:r>
                      <a:r>
                        <a:rPr lang="en-US" sz="900" b="1" u="none" baseline="0" dirty="0" smtClean="0">
                          <a:solidFill>
                            <a:schemeClr val="tx1"/>
                          </a:solidFill>
                        </a:rPr>
                        <a:t>dirt</a:t>
                      </a:r>
                      <a:r>
                        <a:rPr lang="en-US" sz="900" b="0" u="none" baseline="0" dirty="0" smtClean="0">
                          <a:solidFill>
                            <a:schemeClr val="tx1"/>
                          </a:solidFill>
                        </a:rPr>
                        <a:t> produced, destruction of </a:t>
                      </a:r>
                      <a:r>
                        <a:rPr lang="en-US" sz="900" b="1" u="none" baseline="0" dirty="0" smtClean="0">
                          <a:solidFill>
                            <a:schemeClr val="tx1"/>
                          </a:solidFill>
                        </a:rPr>
                        <a:t>habitats</a:t>
                      </a:r>
                      <a:r>
                        <a:rPr lang="en-US" sz="900" b="0" u="none" baseline="0" dirty="0" smtClean="0">
                          <a:solidFill>
                            <a:schemeClr val="tx1"/>
                          </a:solidFill>
                        </a:rPr>
                        <a:t> and </a:t>
                      </a:r>
                      <a:r>
                        <a:rPr lang="en-US" sz="900" b="1" u="none" baseline="0" dirty="0" smtClean="0">
                          <a:solidFill>
                            <a:schemeClr val="tx1"/>
                          </a:solidFill>
                        </a:rPr>
                        <a:t>wildlife</a:t>
                      </a:r>
                      <a:r>
                        <a:rPr lang="en-US" sz="900" b="0" u="none" baseline="0" dirty="0" smtClean="0">
                          <a:solidFill>
                            <a:schemeClr val="tx1"/>
                          </a:solidFill>
                        </a:rPr>
                        <a:t>.</a:t>
                      </a:r>
                    </a:p>
                    <a:p>
                      <a:pPr algn="just"/>
                      <a:endParaRPr lang="en-GB" sz="9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900" b="1" u="sng" baseline="0" dirty="0" smtClean="0">
                          <a:solidFill>
                            <a:schemeClr val="tx1"/>
                          </a:solidFill>
                        </a:rPr>
                        <a:t>1.2.2 – Limestone</a:t>
                      </a:r>
                    </a:p>
                    <a:p>
                      <a:pPr algn="just"/>
                      <a:r>
                        <a:rPr lang="en-US" sz="900" b="0" u="none" baseline="0" dirty="0" smtClean="0">
                          <a:solidFill>
                            <a:schemeClr val="tx1"/>
                          </a:solidFill>
                        </a:rPr>
                        <a:t>Limestone is Calcium Carbonate (CaCO3) which reacts with acid to form a salt, water and CO2. Acid rain can dissolve limestone, but limestone can also be used to neutralize acidic lakes.</a:t>
                      </a:r>
                    </a:p>
                    <a:p>
                      <a:pPr algn="just"/>
                      <a:r>
                        <a:rPr lang="en-US" sz="900" b="1" u="sng" baseline="0" dirty="0" smtClean="0">
                          <a:solidFill>
                            <a:schemeClr val="tx1"/>
                          </a:solidFill>
                        </a:rPr>
                        <a:t>1.2.3 – New Materials from Limestone</a:t>
                      </a:r>
                    </a:p>
                    <a:p>
                      <a:pPr algn="just"/>
                      <a:r>
                        <a:rPr lang="en-US" sz="900" b="1" u="none" baseline="0" dirty="0" smtClean="0">
                          <a:solidFill>
                            <a:schemeClr val="tx1"/>
                          </a:solidFill>
                        </a:rPr>
                        <a:t>Limestone </a:t>
                      </a:r>
                      <a:r>
                        <a:rPr lang="en-US" sz="900" b="0" u="none" baseline="0" dirty="0" smtClean="0">
                          <a:solidFill>
                            <a:schemeClr val="tx1"/>
                          </a:solidFill>
                        </a:rPr>
                        <a:t>can be broken down by </a:t>
                      </a:r>
                      <a:r>
                        <a:rPr lang="en-US" sz="900" b="1" u="none" baseline="0" dirty="0" smtClean="0">
                          <a:solidFill>
                            <a:schemeClr val="tx1"/>
                          </a:solidFill>
                        </a:rPr>
                        <a:t>thermal</a:t>
                      </a:r>
                      <a:r>
                        <a:rPr lang="en-US" sz="900" b="0" u="none" baseline="0" dirty="0" smtClean="0">
                          <a:solidFill>
                            <a:schemeClr val="tx1"/>
                          </a:solidFill>
                        </a:rPr>
                        <a:t> </a:t>
                      </a:r>
                      <a:r>
                        <a:rPr lang="en-US" sz="900" b="1" u="none" baseline="0" dirty="0" smtClean="0">
                          <a:solidFill>
                            <a:schemeClr val="tx1"/>
                          </a:solidFill>
                        </a:rPr>
                        <a:t>decomposition </a:t>
                      </a:r>
                      <a:r>
                        <a:rPr lang="en-US" sz="900" b="0" u="none" baseline="0" dirty="0" smtClean="0">
                          <a:solidFill>
                            <a:schemeClr val="tx1"/>
                          </a:solidFill>
                        </a:rPr>
                        <a:t>to form Calcium Oxide and CO2, which can be turned into Calcium Hydroxide by reacting with water, which can be used to neutralize acid and improve soils. CO2 is tested by bubbling it through </a:t>
                      </a:r>
                      <a:r>
                        <a:rPr lang="en-US" sz="900" b="1" u="none" baseline="0" dirty="0" smtClean="0">
                          <a:solidFill>
                            <a:schemeClr val="tx1"/>
                          </a:solidFill>
                        </a:rPr>
                        <a:t>limewater</a:t>
                      </a:r>
                      <a:r>
                        <a:rPr lang="en-US" sz="900" b="0" u="none" baseline="0" dirty="0" smtClean="0">
                          <a:solidFill>
                            <a:schemeClr val="tx1"/>
                          </a:solidFill>
                        </a:rPr>
                        <a:t>, which turns </a:t>
                      </a:r>
                      <a:r>
                        <a:rPr lang="en-US" sz="900" b="1" u="none" baseline="0" dirty="0" smtClean="0">
                          <a:solidFill>
                            <a:schemeClr val="tx1"/>
                          </a:solidFill>
                        </a:rPr>
                        <a:t>cloudy</a:t>
                      </a:r>
                      <a:r>
                        <a:rPr lang="en-US" sz="900" b="0" u="none" baseline="0" dirty="0" smtClean="0">
                          <a:solidFill>
                            <a:schemeClr val="tx1"/>
                          </a:solidFill>
                        </a:rPr>
                        <a:t>.</a:t>
                      </a:r>
                    </a:p>
                    <a:p>
                      <a:pPr algn="just"/>
                      <a:r>
                        <a:rPr lang="en-US" sz="900" b="1" u="sng" baseline="0" dirty="0" smtClean="0">
                          <a:solidFill>
                            <a:schemeClr val="tx1"/>
                          </a:solidFill>
                        </a:rPr>
                        <a:t>1.2.4 – New Rocks From Old</a:t>
                      </a:r>
                    </a:p>
                    <a:p>
                      <a:pPr algn="just"/>
                      <a:r>
                        <a:rPr lang="en-US" sz="900" b="1" u="none" baseline="0" dirty="0" smtClean="0">
                          <a:solidFill>
                            <a:schemeClr val="tx1"/>
                          </a:solidFill>
                        </a:rPr>
                        <a:t>Cement</a:t>
                      </a:r>
                      <a:r>
                        <a:rPr lang="en-US" sz="900" b="0" u="none" baseline="0" dirty="0" smtClean="0">
                          <a:solidFill>
                            <a:schemeClr val="tx1"/>
                          </a:solidFill>
                        </a:rPr>
                        <a:t> is made by heating </a:t>
                      </a:r>
                      <a:r>
                        <a:rPr lang="en-US" sz="900" b="1" u="none" baseline="0" dirty="0" smtClean="0">
                          <a:solidFill>
                            <a:schemeClr val="tx1"/>
                          </a:solidFill>
                        </a:rPr>
                        <a:t>limestone</a:t>
                      </a:r>
                      <a:r>
                        <a:rPr lang="en-US" sz="900" b="0" u="none" baseline="0" dirty="0" smtClean="0">
                          <a:solidFill>
                            <a:schemeClr val="tx1"/>
                          </a:solidFill>
                        </a:rPr>
                        <a:t> with </a:t>
                      </a:r>
                      <a:r>
                        <a:rPr lang="en-US" sz="900" b="1" u="none" baseline="0" dirty="0" smtClean="0">
                          <a:solidFill>
                            <a:schemeClr val="tx1"/>
                          </a:solidFill>
                        </a:rPr>
                        <a:t>clay </a:t>
                      </a:r>
                      <a:r>
                        <a:rPr lang="en-US" sz="900" b="0" u="none" baseline="0" dirty="0" smtClean="0">
                          <a:solidFill>
                            <a:schemeClr val="tx1"/>
                          </a:solidFill>
                        </a:rPr>
                        <a:t>in a </a:t>
                      </a:r>
                      <a:r>
                        <a:rPr lang="en-US" sz="900" b="1" u="none" baseline="0" dirty="0" smtClean="0">
                          <a:solidFill>
                            <a:schemeClr val="tx1"/>
                          </a:solidFill>
                        </a:rPr>
                        <a:t>rotary kiln</a:t>
                      </a:r>
                      <a:r>
                        <a:rPr lang="en-US" sz="900" b="0" u="none" baseline="0" dirty="0" smtClean="0">
                          <a:solidFill>
                            <a:schemeClr val="tx1"/>
                          </a:solidFill>
                        </a:rPr>
                        <a:t>. </a:t>
                      </a:r>
                      <a:r>
                        <a:rPr lang="en-US" sz="900" b="1" u="none" baseline="0" dirty="0" smtClean="0">
                          <a:solidFill>
                            <a:schemeClr val="tx1"/>
                          </a:solidFill>
                        </a:rPr>
                        <a:t>Concrete</a:t>
                      </a:r>
                      <a:r>
                        <a:rPr lang="en-US" sz="900" b="0" u="none" baseline="0" dirty="0" smtClean="0">
                          <a:solidFill>
                            <a:schemeClr val="tx1"/>
                          </a:solidFill>
                        </a:rPr>
                        <a:t> is made by mixing cement, sand, aggregate, and water; which can be used for </a:t>
                      </a:r>
                      <a:r>
                        <a:rPr lang="en-US" sz="900" b="1" u="none" baseline="0" dirty="0" smtClean="0">
                          <a:solidFill>
                            <a:schemeClr val="tx1"/>
                          </a:solidFill>
                        </a:rPr>
                        <a:t>building material</a:t>
                      </a:r>
                      <a:r>
                        <a:rPr lang="en-US" sz="900" b="0" u="none" baseline="0" dirty="0" smtClean="0">
                          <a:solidFill>
                            <a:schemeClr val="tx1"/>
                          </a:solidFill>
                        </a:rPr>
                        <a:t>, and when reinforced with steel, becomes stronger. </a:t>
                      </a:r>
                    </a:p>
                    <a:p>
                      <a:pPr algn="just"/>
                      <a:endParaRPr lang="en-US" sz="900" b="0" u="none" baseline="0" dirty="0" smtClean="0">
                        <a:solidFill>
                          <a:schemeClr val="tx1"/>
                        </a:solidFill>
                      </a:endParaRPr>
                    </a:p>
                    <a:p>
                      <a:pPr algn="just"/>
                      <a:r>
                        <a:rPr lang="en-US" sz="900" b="1" u="sng" baseline="0" dirty="0" smtClean="0">
                          <a:solidFill>
                            <a:schemeClr val="tx1"/>
                          </a:solidFill>
                        </a:rPr>
                        <a:t>1.3.1 – Digging Up the Ore</a:t>
                      </a:r>
                    </a:p>
                    <a:p>
                      <a:pPr algn="just"/>
                      <a:r>
                        <a:rPr lang="en-US" sz="900" b="0" u="none" baseline="0" dirty="0" smtClean="0">
                          <a:solidFill>
                            <a:schemeClr val="tx1"/>
                          </a:solidFill>
                        </a:rPr>
                        <a:t>Most metals are found in </a:t>
                      </a:r>
                      <a:r>
                        <a:rPr lang="en-US" sz="900" b="1" u="none" baseline="0" dirty="0" smtClean="0">
                          <a:solidFill>
                            <a:schemeClr val="tx1"/>
                          </a:solidFill>
                        </a:rPr>
                        <a:t>ores</a:t>
                      </a:r>
                      <a:r>
                        <a:rPr lang="en-US" sz="900" b="0" u="none" baseline="0" dirty="0" smtClean="0">
                          <a:solidFill>
                            <a:schemeClr val="tx1"/>
                          </a:solidFill>
                        </a:rPr>
                        <a:t> (rocks containing useful compounds) underground. </a:t>
                      </a:r>
                      <a:r>
                        <a:rPr lang="en-US" sz="900" b="1" u="none" baseline="0" dirty="0" smtClean="0">
                          <a:solidFill>
                            <a:schemeClr val="tx1"/>
                          </a:solidFill>
                        </a:rPr>
                        <a:t>Mining</a:t>
                      </a:r>
                      <a:r>
                        <a:rPr lang="en-US" sz="900" b="0" u="none" baseline="0" dirty="0" smtClean="0">
                          <a:solidFill>
                            <a:schemeClr val="tx1"/>
                          </a:solidFill>
                        </a:rPr>
                        <a:t> ores produce jobs and raw materials but also pollution and habitat destruction. </a:t>
                      </a:r>
                      <a:r>
                        <a:rPr lang="en-US" sz="900" b="1" u="none" baseline="0" dirty="0" smtClean="0">
                          <a:solidFill>
                            <a:schemeClr val="tx1"/>
                          </a:solidFill>
                        </a:rPr>
                        <a:t>Recycling</a:t>
                      </a:r>
                      <a:r>
                        <a:rPr lang="en-US" sz="900" b="0" u="none" baseline="0" dirty="0" smtClean="0">
                          <a:solidFill>
                            <a:schemeClr val="tx1"/>
                          </a:solidFill>
                        </a:rPr>
                        <a:t> is the process of converting waste into useful material. It saves money, energy and raw materials but also produces pollution.</a:t>
                      </a:r>
                    </a:p>
                    <a:p>
                      <a:pPr algn="just"/>
                      <a:r>
                        <a:rPr lang="en-US" sz="900" b="1" u="sng" baseline="0" dirty="0" smtClean="0">
                          <a:solidFill>
                            <a:schemeClr val="tx1"/>
                          </a:solidFill>
                        </a:rPr>
                        <a:t>1.3.2 – Metal from the Ore</a:t>
                      </a:r>
                    </a:p>
                    <a:p>
                      <a:pPr algn="just"/>
                      <a:endParaRPr lang="en-US" sz="900" b="1" u="sng" baseline="0" dirty="0" smtClean="0">
                        <a:solidFill>
                          <a:schemeClr val="tx1"/>
                        </a:solidFill>
                      </a:endParaRPr>
                    </a:p>
                    <a:p>
                      <a:pPr algn="just"/>
                      <a:endParaRPr lang="en-US" sz="900" b="1" u="sng" baseline="0" dirty="0" smtClean="0">
                        <a:solidFill>
                          <a:schemeClr val="tx1"/>
                        </a:solidFill>
                      </a:endParaRPr>
                    </a:p>
                    <a:p>
                      <a:pPr algn="just"/>
                      <a:endParaRPr lang="en-US" sz="900" b="1" u="sng" baseline="0" dirty="0" smtClean="0">
                        <a:solidFill>
                          <a:schemeClr val="tx1"/>
                        </a:solidFill>
                      </a:endParaRPr>
                    </a:p>
                    <a:p>
                      <a:pPr algn="just"/>
                      <a:endParaRPr lang="en-US" sz="900" b="1" u="sng" baseline="0" dirty="0" smtClean="0">
                        <a:solidFill>
                          <a:schemeClr val="tx1"/>
                        </a:solidFill>
                      </a:endParaRPr>
                    </a:p>
                    <a:p>
                      <a:pPr algn="just"/>
                      <a:r>
                        <a:rPr lang="en-US" sz="900" b="1" u="sng" dirty="0" smtClean="0">
                          <a:solidFill>
                            <a:schemeClr val="tx1"/>
                          </a:solidFill>
                        </a:rPr>
                        <a:t>1.3.3</a:t>
                      </a:r>
                      <a:r>
                        <a:rPr lang="en-US" sz="900" b="1" u="sng" baseline="0" dirty="0" smtClean="0">
                          <a:solidFill>
                            <a:schemeClr val="tx1"/>
                          </a:solidFill>
                        </a:rPr>
                        <a:t> – New Methods of Extraction</a:t>
                      </a:r>
                      <a:endParaRPr lang="en-US" sz="900" b="0" u="none" baseline="0" dirty="0" smtClean="0">
                        <a:solidFill>
                          <a:schemeClr val="tx1"/>
                        </a:solidFill>
                      </a:endParaRPr>
                    </a:p>
                    <a:p>
                      <a:pPr algn="just"/>
                      <a:endParaRPr lang="en-US" sz="900" b="0" u="none"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900" b="1" u="sng" baseline="0" dirty="0" smtClean="0">
                          <a:solidFill>
                            <a:schemeClr val="tx1"/>
                          </a:solidFill>
                        </a:rPr>
                        <a:t>1.3.5 – Heavy/Light Metals</a:t>
                      </a:r>
                      <a:endParaRPr lang="en-US" sz="900" b="0" u="sng" baseline="0" dirty="0" smtClean="0">
                        <a:solidFill>
                          <a:schemeClr val="tx1"/>
                        </a:solidFill>
                      </a:endParaRPr>
                    </a:p>
                    <a:p>
                      <a:pPr algn="just"/>
                      <a:r>
                        <a:rPr lang="en-US" sz="900" b="1" u="none" baseline="0" dirty="0" smtClean="0">
                          <a:solidFill>
                            <a:schemeClr val="tx1"/>
                          </a:solidFill>
                        </a:rPr>
                        <a:t>Metals</a:t>
                      </a:r>
                      <a:r>
                        <a:rPr lang="en-US" sz="900" b="0" u="none" baseline="0" dirty="0" smtClean="0">
                          <a:solidFill>
                            <a:schemeClr val="tx1"/>
                          </a:solidFill>
                        </a:rPr>
                        <a:t> are strong, shapeable, have high melting points, and conduct heat and electricity. Iron and copper are used for appliances. Aluminium and titanium are used for aircrafts.</a:t>
                      </a:r>
                    </a:p>
                    <a:p>
                      <a:pPr algn="just"/>
                      <a:r>
                        <a:rPr lang="en-US" sz="900" b="1" u="sng" baseline="0" dirty="0" smtClean="0">
                          <a:solidFill>
                            <a:schemeClr val="tx1"/>
                          </a:solidFill>
                        </a:rPr>
                        <a:t>1.3.6 – Improving Metals</a:t>
                      </a:r>
                    </a:p>
                    <a:p>
                      <a:pPr algn="just"/>
                      <a:r>
                        <a:rPr lang="en-US" sz="900" b="0" u="none" baseline="0" dirty="0" smtClean="0">
                          <a:solidFill>
                            <a:schemeClr val="tx1"/>
                          </a:solidFill>
                        </a:rPr>
                        <a:t>Alloys are mixture of two or more metals. In pure metal, atoms are arranged in rows, which are weak. However, in alloys, they rows are distorted, meaning it is more difficult to bend.</a:t>
                      </a:r>
                    </a:p>
                    <a:p>
                      <a:pPr algn="just"/>
                      <a:r>
                        <a:rPr lang="en-US" sz="900" b="1" u="sng" baseline="0" dirty="0" smtClean="0">
                          <a:solidFill>
                            <a:schemeClr val="tx1"/>
                          </a:solidFill>
                        </a:rPr>
                        <a:t>1.4.1 – Alkanes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900" b="1" u="none" baseline="0" dirty="0" smtClean="0">
                          <a:solidFill>
                            <a:schemeClr val="tx1"/>
                          </a:solidFill>
                          <a:latin typeface="+mn-lt"/>
                        </a:rPr>
                        <a:t>Crude oil </a:t>
                      </a:r>
                      <a:r>
                        <a:rPr lang="en-US" sz="900" b="0" u="none" baseline="0" dirty="0" smtClean="0">
                          <a:solidFill>
                            <a:schemeClr val="tx1"/>
                          </a:solidFill>
                          <a:latin typeface="+mn-lt"/>
                        </a:rPr>
                        <a:t>is a </a:t>
                      </a:r>
                      <a:r>
                        <a:rPr lang="en-US" sz="900" b="1" u="none" baseline="0" dirty="0" smtClean="0">
                          <a:solidFill>
                            <a:schemeClr val="tx1"/>
                          </a:solidFill>
                          <a:latin typeface="+mn-lt"/>
                        </a:rPr>
                        <a:t>fossil fuel </a:t>
                      </a:r>
                      <a:r>
                        <a:rPr lang="en-US" sz="900" b="0" u="none" baseline="0" dirty="0" smtClean="0">
                          <a:solidFill>
                            <a:schemeClr val="tx1"/>
                          </a:solidFill>
                          <a:latin typeface="+mn-lt"/>
                        </a:rPr>
                        <a:t>formed over millions of years from plant and animal fossils. It is a mixture of compounds, mostly </a:t>
                      </a:r>
                      <a:r>
                        <a:rPr lang="en-US" sz="900" b="1" u="none" baseline="0" dirty="0" smtClean="0">
                          <a:solidFill>
                            <a:schemeClr val="tx1"/>
                          </a:solidFill>
                          <a:latin typeface="+mn-lt"/>
                        </a:rPr>
                        <a:t>hydrocarbons</a:t>
                      </a:r>
                      <a:r>
                        <a:rPr lang="en-US" sz="900" b="0" u="none" baseline="0" dirty="0" smtClean="0">
                          <a:solidFill>
                            <a:schemeClr val="tx1"/>
                          </a:solidFill>
                          <a:latin typeface="+mn-lt"/>
                        </a:rPr>
                        <a:t>, (hydrogen and carbon compounds).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1.42 – Separating Crude Oil</a:t>
                      </a:r>
                    </a:p>
                    <a:p>
                      <a:pPr algn="just">
                        <a:lnSpc>
                          <a:spcPct val="107000"/>
                        </a:lnSpc>
                        <a:spcAft>
                          <a:spcPts val="800"/>
                        </a:spcAft>
                      </a:pPr>
                      <a:r>
                        <a:rPr lang="en-US" sz="900" b="0" u="none" baseline="0" dirty="0" smtClean="0">
                          <a:solidFill>
                            <a:schemeClr val="tx1"/>
                          </a:solidFill>
                          <a:latin typeface="+mn-lt"/>
                        </a:rPr>
                        <a:t> </a:t>
                      </a:r>
                      <a:endParaRPr lang="en-US" sz="900" baseline="-25000" dirty="0" smtClean="0">
                        <a:solidFill>
                          <a:schemeClr val="tx1"/>
                        </a:solidFill>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endParaRPr lang="en-US" sz="900" b="0" u="none" kern="1200" baseline="0" dirty="0" smtClean="0">
                        <a:solidFill>
                          <a:schemeClr val="tx1"/>
                        </a:solidFill>
                        <a:latin typeface="+mn-lt"/>
                        <a:ea typeface="+mn-ea"/>
                        <a:cs typeface="+mn-cs"/>
                      </a:endParaRPr>
                    </a:p>
                    <a:p>
                      <a:pPr algn="just">
                        <a:lnSpc>
                          <a:spcPct val="107000"/>
                        </a:lnSpc>
                        <a:spcAft>
                          <a:spcPts val="800"/>
                        </a:spcAft>
                      </a:pPr>
                      <a:endParaRPr lang="en-GB" sz="900" u="sng" dirty="0" smtClean="0">
                        <a:solidFill>
                          <a:schemeClr val="tx1"/>
                        </a:solidFill>
                      </a:endParaRPr>
                    </a:p>
                    <a:p>
                      <a:pPr algn="just"/>
                      <a:endParaRPr lang="en-US" sz="900" b="1" u="sng" dirty="0" smtClean="0">
                        <a:solidFill>
                          <a:schemeClr val="tx1"/>
                        </a:solidFill>
                      </a:endParaRPr>
                    </a:p>
                    <a:p>
                      <a:pPr algn="just"/>
                      <a:r>
                        <a:rPr lang="en-US" sz="900" b="1" u="sng" dirty="0" smtClean="0">
                          <a:solidFill>
                            <a:schemeClr val="tx1"/>
                          </a:solidFill>
                        </a:rPr>
                        <a:t>1.4.3 – Burning</a:t>
                      </a:r>
                      <a:r>
                        <a:rPr lang="en-US" sz="900" b="1" u="sng" baseline="0" dirty="0" smtClean="0">
                          <a:solidFill>
                            <a:schemeClr val="tx1"/>
                          </a:solidFill>
                        </a:rPr>
                        <a:t> Fuels</a:t>
                      </a:r>
                    </a:p>
                    <a:p>
                      <a:pPr algn="just"/>
                      <a:r>
                        <a:rPr lang="en-US" sz="900" b="1" u="none" baseline="0" dirty="0" smtClean="0">
                          <a:solidFill>
                            <a:schemeClr val="tx1"/>
                          </a:solidFill>
                        </a:rPr>
                        <a:t>Complete combustion </a:t>
                      </a:r>
                      <a:r>
                        <a:rPr lang="en-US" sz="900" b="0" u="none" baseline="0" dirty="0" smtClean="0">
                          <a:solidFill>
                            <a:schemeClr val="tx1"/>
                          </a:solidFill>
                        </a:rPr>
                        <a:t>occurs when fuel burns in </a:t>
                      </a:r>
                      <a:r>
                        <a:rPr lang="en-US" sz="900" b="1" u="none" baseline="0" dirty="0" smtClean="0">
                          <a:solidFill>
                            <a:schemeClr val="tx1"/>
                          </a:solidFill>
                        </a:rPr>
                        <a:t>plenty of air, </a:t>
                      </a:r>
                      <a:r>
                        <a:rPr lang="en-US" sz="900" b="0" u="none" baseline="0" dirty="0" smtClean="0">
                          <a:solidFill>
                            <a:schemeClr val="tx1"/>
                          </a:solidFill>
                        </a:rPr>
                        <a:t>forming CO2. </a:t>
                      </a:r>
                      <a:r>
                        <a:rPr lang="en-US" sz="900" b="1" u="none" baseline="0" dirty="0" smtClean="0">
                          <a:solidFill>
                            <a:schemeClr val="tx1"/>
                          </a:solidFill>
                        </a:rPr>
                        <a:t>Incomplete combustion </a:t>
                      </a:r>
                      <a:r>
                        <a:rPr lang="en-US" sz="900" b="0" u="none" baseline="0" dirty="0" smtClean="0">
                          <a:solidFill>
                            <a:schemeClr val="tx1"/>
                          </a:solidFill>
                        </a:rPr>
                        <a:t>happens if there is </a:t>
                      </a:r>
                      <a:r>
                        <a:rPr lang="en-US" sz="900" b="1" u="none" baseline="0" dirty="0" smtClean="0">
                          <a:solidFill>
                            <a:schemeClr val="tx1"/>
                          </a:solidFill>
                        </a:rPr>
                        <a:t>not much air</a:t>
                      </a:r>
                      <a:r>
                        <a:rPr lang="en-US" sz="900" b="0" u="none" baseline="0" dirty="0" smtClean="0">
                          <a:solidFill>
                            <a:schemeClr val="tx1"/>
                          </a:solidFill>
                        </a:rPr>
                        <a:t>, forming CO. Burning </a:t>
                      </a:r>
                      <a:r>
                        <a:rPr lang="en-US" sz="900" b="1" u="none" baseline="0" dirty="0" smtClean="0">
                          <a:solidFill>
                            <a:schemeClr val="tx1"/>
                          </a:solidFill>
                        </a:rPr>
                        <a:t>natural gas </a:t>
                      </a:r>
                      <a:r>
                        <a:rPr lang="en-US" sz="900" b="0" u="none" baseline="0" dirty="0" smtClean="0">
                          <a:solidFill>
                            <a:schemeClr val="tx1"/>
                          </a:solidFill>
                        </a:rPr>
                        <a:t>forms CO2, water and SO2. At high temp., Nitrogen and Oxygen react to from </a:t>
                      </a:r>
                      <a:r>
                        <a:rPr lang="en-US" sz="900" b="1" u="none" baseline="0" dirty="0" smtClean="0">
                          <a:solidFill>
                            <a:schemeClr val="tx1"/>
                          </a:solidFill>
                        </a:rPr>
                        <a:t>Nitrogen Oxides</a:t>
                      </a:r>
                      <a:r>
                        <a:rPr lang="en-US" sz="900" b="0" u="none" baseline="0" dirty="0" smtClean="0">
                          <a:solidFill>
                            <a:schemeClr val="tx1"/>
                          </a:solidFill>
                        </a:rPr>
                        <a:t>. Harmful gases can cause </a:t>
                      </a:r>
                      <a:r>
                        <a:rPr lang="en-US" sz="900" b="1" u="none" baseline="0" dirty="0" smtClean="0">
                          <a:solidFill>
                            <a:schemeClr val="tx1"/>
                          </a:solidFill>
                        </a:rPr>
                        <a:t>global warming </a:t>
                      </a:r>
                      <a:r>
                        <a:rPr lang="en-US" sz="900" b="0" u="none" baseline="0" dirty="0" smtClean="0">
                          <a:solidFill>
                            <a:schemeClr val="tx1"/>
                          </a:solidFill>
                        </a:rPr>
                        <a:t>and </a:t>
                      </a:r>
                      <a:r>
                        <a:rPr lang="en-US" sz="900" b="1" u="none" baseline="0" dirty="0" smtClean="0">
                          <a:solidFill>
                            <a:schemeClr val="tx1"/>
                          </a:solidFill>
                        </a:rPr>
                        <a:t>acid rain</a:t>
                      </a:r>
                      <a:r>
                        <a:rPr lang="en-US" sz="900" b="0" u="none" baseline="0" dirty="0" smtClean="0">
                          <a:solidFill>
                            <a:schemeClr val="tx1"/>
                          </a:solidFill>
                        </a:rPr>
                        <a:t>.</a:t>
                      </a:r>
                    </a:p>
                    <a:p>
                      <a:pPr algn="just"/>
                      <a:r>
                        <a:rPr lang="en-US" sz="900" b="1" u="sng" baseline="0" dirty="0" smtClean="0">
                          <a:solidFill>
                            <a:schemeClr val="tx1"/>
                          </a:solidFill>
                        </a:rPr>
                        <a:t>1.4.4 – Problem Fuels</a:t>
                      </a:r>
                    </a:p>
                    <a:p>
                      <a:pPr algn="just"/>
                      <a:endParaRPr lang="en-US" sz="900" b="0" u="none" baseline="0" dirty="0" smtClean="0">
                        <a:solidFill>
                          <a:schemeClr val="tx1"/>
                        </a:solidFill>
                      </a:endParaRPr>
                    </a:p>
                    <a:p>
                      <a:pPr algn="just"/>
                      <a:endParaRPr lang="en-US" sz="900" b="0" u="none" baseline="0" dirty="0" smtClean="0">
                        <a:solidFill>
                          <a:schemeClr val="tx1"/>
                        </a:solidFill>
                      </a:endParaRPr>
                    </a:p>
                    <a:p>
                      <a:pPr algn="just"/>
                      <a:endParaRPr lang="en-US" sz="900" b="0" u="none" baseline="0" dirty="0" smtClean="0">
                        <a:solidFill>
                          <a:schemeClr val="tx1"/>
                        </a:solidFill>
                      </a:endParaRPr>
                    </a:p>
                    <a:p>
                      <a:pPr algn="just"/>
                      <a:endParaRPr lang="en-US" sz="900" b="0" u="none" baseline="0" dirty="0" smtClean="0">
                        <a:solidFill>
                          <a:schemeClr val="tx1"/>
                        </a:solidFill>
                      </a:endParaRPr>
                    </a:p>
                    <a:p>
                      <a:pPr algn="just"/>
                      <a:r>
                        <a:rPr lang="en-US" sz="900" b="0" u="none" baseline="0" dirty="0" smtClean="0">
                          <a:solidFill>
                            <a:schemeClr val="tx1"/>
                          </a:solidFill>
                        </a:rPr>
                        <a:t>Global </a:t>
                      </a:r>
                      <a:r>
                        <a:rPr lang="en-US" sz="900" b="1" u="none" baseline="0" dirty="0" smtClean="0">
                          <a:solidFill>
                            <a:schemeClr val="tx1"/>
                          </a:solidFill>
                        </a:rPr>
                        <a:t>dimming</a:t>
                      </a:r>
                      <a:r>
                        <a:rPr lang="en-US" sz="900" b="0" u="none" baseline="0" dirty="0" smtClean="0">
                          <a:solidFill>
                            <a:schemeClr val="tx1"/>
                          </a:solidFill>
                        </a:rPr>
                        <a:t> is caused by </a:t>
                      </a:r>
                      <a:r>
                        <a:rPr lang="en-US" sz="900" b="1" u="none" baseline="0" dirty="0" smtClean="0">
                          <a:solidFill>
                            <a:schemeClr val="tx1"/>
                          </a:solidFill>
                        </a:rPr>
                        <a:t>solid particles </a:t>
                      </a:r>
                      <a:r>
                        <a:rPr lang="en-US" sz="900" b="0" u="none" baseline="0" dirty="0" smtClean="0">
                          <a:solidFill>
                            <a:schemeClr val="tx1"/>
                          </a:solidFill>
                        </a:rPr>
                        <a:t>reflecting sunlight back into space. </a:t>
                      </a:r>
                      <a:r>
                        <a:rPr lang="en-US" sz="900" b="1" u="none" baseline="0" dirty="0" smtClean="0">
                          <a:solidFill>
                            <a:schemeClr val="tx1"/>
                          </a:solidFill>
                        </a:rPr>
                        <a:t>Acid rain </a:t>
                      </a:r>
                      <a:r>
                        <a:rPr lang="en-US" sz="900" b="0" u="none" baseline="0" dirty="0" smtClean="0">
                          <a:solidFill>
                            <a:schemeClr val="tx1"/>
                          </a:solidFill>
                        </a:rPr>
                        <a:t>is caused by sulfur dioxide from combustion which forms sulfuric acid when reacting with water.</a:t>
                      </a:r>
                    </a:p>
                    <a:p>
                      <a:pPr algn="just"/>
                      <a:r>
                        <a:rPr lang="en-US" sz="900" b="1" u="sng" baseline="0" dirty="0" smtClean="0">
                          <a:solidFill>
                            <a:schemeClr val="tx1"/>
                          </a:solidFill>
                        </a:rPr>
                        <a:t>1.4.5 – Better Fuels </a:t>
                      </a:r>
                    </a:p>
                    <a:p>
                      <a:pPr algn="just"/>
                      <a:r>
                        <a:rPr lang="en-US" sz="900" b="1" u="none" baseline="0" dirty="0" smtClean="0">
                          <a:solidFill>
                            <a:schemeClr val="tx1"/>
                          </a:solidFill>
                        </a:rPr>
                        <a:t>Crude oil, coal and natural gases</a:t>
                      </a:r>
                      <a:r>
                        <a:rPr lang="en-US" sz="900" b="0" u="none" baseline="0" dirty="0" smtClean="0">
                          <a:solidFill>
                            <a:schemeClr val="tx1"/>
                          </a:solidFill>
                        </a:rPr>
                        <a:t> are </a:t>
                      </a:r>
                      <a:r>
                        <a:rPr lang="en-US" sz="900" b="1" u="none" baseline="0" dirty="0" smtClean="0">
                          <a:solidFill>
                            <a:schemeClr val="tx1"/>
                          </a:solidFill>
                        </a:rPr>
                        <a:t>non-renewa</a:t>
                      </a:r>
                      <a:r>
                        <a:rPr lang="en-US" sz="900" b="0" u="none" baseline="0" dirty="0" smtClean="0">
                          <a:solidFill>
                            <a:schemeClr val="tx1"/>
                          </a:solidFill>
                        </a:rPr>
                        <a:t>ble resources, meaning they cannot be replaced. </a:t>
                      </a:r>
                      <a:r>
                        <a:rPr lang="en-US" sz="900" b="1" u="none" baseline="0" dirty="0" smtClean="0">
                          <a:solidFill>
                            <a:schemeClr val="tx1"/>
                          </a:solidFill>
                        </a:rPr>
                        <a:t>Ethanol</a:t>
                      </a:r>
                      <a:r>
                        <a:rPr lang="en-US" sz="900" b="0" u="none" baseline="0" dirty="0" smtClean="0">
                          <a:solidFill>
                            <a:schemeClr val="tx1"/>
                          </a:solidFill>
                        </a:rPr>
                        <a:t> is a </a:t>
                      </a:r>
                      <a:r>
                        <a:rPr lang="en-US" sz="900" b="1" u="none" baseline="0" dirty="0" smtClean="0">
                          <a:solidFill>
                            <a:schemeClr val="tx1"/>
                          </a:solidFill>
                        </a:rPr>
                        <a:t>renewable</a:t>
                      </a:r>
                      <a:r>
                        <a:rPr lang="en-US" sz="900" b="0" u="none" baseline="0" dirty="0" smtClean="0">
                          <a:solidFill>
                            <a:schemeClr val="tx1"/>
                          </a:solidFill>
                        </a:rPr>
                        <a:t> fuel made from </a:t>
                      </a:r>
                      <a:r>
                        <a:rPr lang="en-US" sz="900" b="1" u="none" baseline="0" dirty="0" smtClean="0">
                          <a:solidFill>
                            <a:schemeClr val="tx1"/>
                          </a:solidFill>
                        </a:rPr>
                        <a:t>fermentation</a:t>
                      </a:r>
                      <a:r>
                        <a:rPr lang="en-US" sz="900" b="0" u="none" baseline="0" dirty="0" smtClean="0">
                          <a:solidFill>
                            <a:schemeClr val="tx1"/>
                          </a:solidFill>
                        </a:rPr>
                        <a:t>. </a:t>
                      </a:r>
                      <a:r>
                        <a:rPr lang="en-US" sz="900" b="1" u="none" baseline="0" dirty="0" smtClean="0">
                          <a:solidFill>
                            <a:schemeClr val="tx1"/>
                          </a:solidFill>
                        </a:rPr>
                        <a:t>Hydrogen gas </a:t>
                      </a:r>
                      <a:r>
                        <a:rPr lang="en-US" sz="900" b="0" u="none" baseline="0" dirty="0" smtClean="0">
                          <a:solidFill>
                            <a:schemeClr val="tx1"/>
                          </a:solidFill>
                        </a:rPr>
                        <a:t>is also a renewable fuel by electrolysis.</a:t>
                      </a:r>
                      <a:endParaRPr lang="en-US" sz="900" b="1" u="sng" baseline="0" dirty="0" smtClean="0">
                        <a:solidFill>
                          <a:schemeClr val="tx1"/>
                        </a:solidFill>
                      </a:endParaRPr>
                    </a:p>
                    <a:p>
                      <a:pPr algn="just"/>
                      <a:endParaRPr lang="en-GB" sz="9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900" b="1" u="sng" baseline="0" dirty="0" smtClean="0">
                          <a:solidFill>
                            <a:schemeClr val="tx1"/>
                          </a:solidFill>
                        </a:rPr>
                        <a:t>1.5.1 – Cracking</a:t>
                      </a:r>
                    </a:p>
                    <a:p>
                      <a:pPr marL="0" marR="0" indent="0" algn="just" defTabSz="914400" rtl="0" eaLnBrk="1" fontAlgn="auto" latinLnBrk="0" hangingPunct="1">
                        <a:lnSpc>
                          <a:spcPct val="100000"/>
                        </a:lnSpc>
                        <a:spcBef>
                          <a:spcPts val="0"/>
                        </a:spcBef>
                        <a:spcAft>
                          <a:spcPts val="0"/>
                        </a:spcAft>
                        <a:buClrTx/>
                        <a:buSzTx/>
                        <a:buFontTx/>
                        <a:buNone/>
                        <a:tabLst/>
                        <a:defRPr/>
                      </a:pPr>
                      <a:r>
                        <a:rPr lang="en-US" sz="900" b="1" u="none" dirty="0" smtClean="0">
                          <a:solidFill>
                            <a:schemeClr val="tx1"/>
                          </a:solidFill>
                        </a:rPr>
                        <a:t>Cracking</a:t>
                      </a:r>
                      <a:r>
                        <a:rPr lang="en-US" sz="900" b="0" u="none" dirty="0" smtClean="0">
                          <a:solidFill>
                            <a:schemeClr val="tx1"/>
                          </a:solidFill>
                        </a:rPr>
                        <a:t> is the production of smaller molecules by decomposing large molecules. The hydrocarbon is vaporized</a:t>
                      </a:r>
                      <a:r>
                        <a:rPr lang="en-US" sz="900" b="0" u="none" baseline="0" dirty="0" smtClean="0">
                          <a:solidFill>
                            <a:schemeClr val="tx1"/>
                          </a:solidFill>
                        </a:rPr>
                        <a:t>, then passed over a catalyst. Shorter alkanes are more demanded but low supply. Alkenes are </a:t>
                      </a:r>
                      <a:r>
                        <a:rPr lang="en-US" sz="900" b="1" u="none" baseline="0" dirty="0" smtClean="0">
                          <a:solidFill>
                            <a:schemeClr val="tx1"/>
                          </a:solidFill>
                        </a:rPr>
                        <a:t>unsaturated</a:t>
                      </a:r>
                      <a:r>
                        <a:rPr lang="en-US" sz="900" b="0" u="none" baseline="0" dirty="0" smtClean="0">
                          <a:solidFill>
                            <a:schemeClr val="tx1"/>
                          </a:solidFill>
                        </a:rPr>
                        <a:t> hydrocarbons that contain </a:t>
                      </a:r>
                      <a:r>
                        <a:rPr lang="en-US" sz="900" b="1" u="none" baseline="0" dirty="0" smtClean="0">
                          <a:solidFill>
                            <a:schemeClr val="tx1"/>
                          </a:solidFill>
                        </a:rPr>
                        <a:t>C=C double bonds </a:t>
                      </a:r>
                      <a:r>
                        <a:rPr lang="en-US" sz="900" b="0" u="none" baseline="0" dirty="0" smtClean="0">
                          <a:solidFill>
                            <a:schemeClr val="tx1"/>
                          </a:solidFill>
                        </a:rPr>
                        <a:t>with the general formula  </a:t>
                      </a:r>
                      <a:r>
                        <a:rPr kumimoji="0" lang="en-US" sz="9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C</a:t>
                      </a:r>
                      <a:r>
                        <a:rPr kumimoji="0" lang="en-US" sz="900" b="1" i="0" u="none" strike="noStrike" kern="1200" cap="none" spc="0" normalizeH="0" baseline="-2500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n</a:t>
                      </a:r>
                      <a:r>
                        <a:rPr kumimoji="0" lang="en-US" sz="9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C</a:t>
                      </a:r>
                      <a:r>
                        <a:rPr kumimoji="0" lang="en-US" sz="900" b="1" i="0" u="none" strike="noStrike" kern="1200" cap="none" spc="0" normalizeH="0" baseline="-2500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2n</a:t>
                      </a:r>
                    </a:p>
                    <a:p>
                      <a:pPr marL="0" marR="0" indent="0" algn="just"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25000" noProof="0" dirty="0" smtClean="0">
                        <a:ln>
                          <a:noFill/>
                        </a:ln>
                        <a:solidFill>
                          <a:prstClr val="black"/>
                        </a:solidFill>
                        <a:effectLst/>
                        <a:uLnTx/>
                        <a:uFillTx/>
                        <a:latin typeface="+mn-lt"/>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900" b="1" u="sng" kern="1200" baseline="0" noProof="0" dirty="0" smtClean="0">
                          <a:solidFill>
                            <a:schemeClr val="tx1"/>
                          </a:solidFill>
                          <a:latin typeface="+mn-lt"/>
                          <a:ea typeface="+mn-ea"/>
                          <a:cs typeface="+mn-cs"/>
                        </a:rPr>
                        <a:t>1.5.2 – Polymers</a:t>
                      </a:r>
                    </a:p>
                    <a:p>
                      <a:pPr marL="0" marR="0" indent="0" algn="just" defTabSz="914400" rtl="0" eaLnBrk="1" fontAlgn="auto" latinLnBrk="0" hangingPunct="1">
                        <a:lnSpc>
                          <a:spcPct val="100000"/>
                        </a:lnSpc>
                        <a:spcBef>
                          <a:spcPts val="0"/>
                        </a:spcBef>
                        <a:spcAft>
                          <a:spcPts val="0"/>
                        </a:spcAft>
                        <a:buClrTx/>
                        <a:buSzTx/>
                        <a:buFontTx/>
                        <a:buNone/>
                        <a:tabLst/>
                        <a:defRPr/>
                      </a:pPr>
                      <a:r>
                        <a:rPr lang="en-US" sz="900" b="0" u="none" kern="1200" baseline="0" noProof="0" dirty="0" smtClean="0">
                          <a:solidFill>
                            <a:schemeClr val="tx1"/>
                          </a:solidFill>
                          <a:latin typeface="+mn-lt"/>
                          <a:ea typeface="+mn-ea"/>
                          <a:cs typeface="+mn-cs"/>
                        </a:rPr>
                        <a:t>A </a:t>
                      </a:r>
                      <a:r>
                        <a:rPr lang="en-US" sz="900" b="1" u="none" kern="1200" baseline="0" noProof="0" dirty="0" smtClean="0">
                          <a:solidFill>
                            <a:schemeClr val="tx1"/>
                          </a:solidFill>
                          <a:latin typeface="+mn-lt"/>
                          <a:ea typeface="+mn-ea"/>
                          <a:cs typeface="+mn-cs"/>
                        </a:rPr>
                        <a:t>polymer</a:t>
                      </a:r>
                      <a:r>
                        <a:rPr lang="en-US" sz="900" b="0" u="none" kern="1200" baseline="0" noProof="0" dirty="0" smtClean="0">
                          <a:solidFill>
                            <a:schemeClr val="tx1"/>
                          </a:solidFill>
                          <a:latin typeface="+mn-lt"/>
                          <a:ea typeface="+mn-ea"/>
                          <a:cs typeface="+mn-cs"/>
                        </a:rPr>
                        <a:t> is a large molecule made from many small molecules (</a:t>
                      </a:r>
                      <a:r>
                        <a:rPr lang="en-US" sz="900" b="1" u="none" kern="1200" baseline="0" noProof="0" dirty="0" smtClean="0">
                          <a:solidFill>
                            <a:schemeClr val="tx1"/>
                          </a:solidFill>
                          <a:latin typeface="+mn-lt"/>
                          <a:ea typeface="+mn-ea"/>
                          <a:cs typeface="+mn-cs"/>
                        </a:rPr>
                        <a:t>monomers</a:t>
                      </a:r>
                      <a:r>
                        <a:rPr lang="en-US" sz="900" b="0" u="none" kern="1200" baseline="0" noProof="0" dirty="0" smtClean="0">
                          <a:solidFill>
                            <a:schemeClr val="tx1"/>
                          </a:solidFill>
                          <a:latin typeface="+mn-lt"/>
                          <a:ea typeface="+mn-ea"/>
                          <a:cs typeface="+mn-cs"/>
                        </a:rPr>
                        <a:t>). Many common polymers are made from alkenes and can be used to make everyday products.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900" b="0" u="none" kern="1200" baseline="0" noProof="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900" b="1" u="sng" kern="1200" baseline="0" noProof="0" dirty="0" smtClean="0">
                          <a:solidFill>
                            <a:schemeClr val="tx1"/>
                          </a:solidFill>
                          <a:latin typeface="+mn-lt"/>
                          <a:ea typeface="+mn-ea"/>
                          <a:cs typeface="+mn-cs"/>
                        </a:rPr>
                        <a:t>1.5.3 - </a:t>
                      </a:r>
                      <a:r>
                        <a:rPr lang="en-GB" sz="900" b="1" u="sng" kern="1200" baseline="0" noProof="0" dirty="0" smtClean="0">
                          <a:solidFill>
                            <a:schemeClr val="tx1"/>
                          </a:solidFill>
                          <a:latin typeface="+mn-lt"/>
                          <a:ea typeface="+mn-ea"/>
                          <a:cs typeface="+mn-cs"/>
                        </a:rPr>
                        <a:t>New Uses for Polymers</a:t>
                      </a:r>
                    </a:p>
                    <a:p>
                      <a:pPr marL="0" marR="0" indent="0" algn="just" defTabSz="914400" rtl="0" eaLnBrk="1" fontAlgn="auto" latinLnBrk="0" hangingPunct="1">
                        <a:lnSpc>
                          <a:spcPct val="100000"/>
                        </a:lnSpc>
                        <a:spcBef>
                          <a:spcPts val="0"/>
                        </a:spcBef>
                        <a:spcAft>
                          <a:spcPts val="0"/>
                        </a:spcAft>
                        <a:buClrTx/>
                        <a:buSzTx/>
                        <a:buFontTx/>
                        <a:buNone/>
                        <a:tabLst/>
                        <a:defRPr/>
                      </a:pPr>
                      <a:r>
                        <a:rPr lang="en-GB" sz="900" b="1" u="none" kern="1200" baseline="0" noProof="0" dirty="0" smtClean="0">
                          <a:solidFill>
                            <a:schemeClr val="tx1"/>
                          </a:solidFill>
                          <a:latin typeface="+mn-lt"/>
                          <a:ea typeface="+mn-ea"/>
                          <a:cs typeface="+mn-cs"/>
                        </a:rPr>
                        <a:t>New polymers </a:t>
                      </a:r>
                      <a:r>
                        <a:rPr lang="en-GB" sz="900" b="0" u="none" kern="1200" baseline="0" noProof="0" dirty="0" smtClean="0">
                          <a:solidFill>
                            <a:schemeClr val="tx1"/>
                          </a:solidFill>
                          <a:latin typeface="+mn-lt"/>
                          <a:ea typeface="+mn-ea"/>
                          <a:cs typeface="+mn-cs"/>
                        </a:rPr>
                        <a:t>are being developed with new uses and properties. </a:t>
                      </a:r>
                      <a:r>
                        <a:rPr lang="en-GB" sz="900" b="1" u="none" kern="1200" baseline="0" noProof="0" dirty="0" smtClean="0">
                          <a:solidFill>
                            <a:schemeClr val="tx1"/>
                          </a:solidFill>
                          <a:latin typeface="+mn-lt"/>
                          <a:ea typeface="+mn-ea"/>
                          <a:cs typeface="+mn-cs"/>
                        </a:rPr>
                        <a:t>Smart materials </a:t>
                      </a:r>
                      <a:r>
                        <a:rPr lang="en-GB" sz="900" b="0" u="none" kern="1200" baseline="0" noProof="0" dirty="0" smtClean="0">
                          <a:solidFill>
                            <a:schemeClr val="tx1"/>
                          </a:solidFill>
                          <a:latin typeface="+mn-lt"/>
                          <a:ea typeface="+mn-ea"/>
                          <a:cs typeface="+mn-cs"/>
                        </a:rPr>
                        <a:t>are materials that have properties that change with conditions. </a:t>
                      </a:r>
                      <a:r>
                        <a:rPr lang="en-GB" sz="900" b="1" u="none" kern="1200" baseline="0" noProof="0" dirty="0" smtClean="0">
                          <a:solidFill>
                            <a:schemeClr val="tx1"/>
                          </a:solidFill>
                          <a:latin typeface="+mn-lt"/>
                          <a:ea typeface="+mn-ea"/>
                          <a:cs typeface="+mn-cs"/>
                        </a:rPr>
                        <a:t>Shape-memory polymers </a:t>
                      </a:r>
                      <a:r>
                        <a:rPr lang="en-GB" sz="900" b="0" u="none" kern="1200" baseline="0" noProof="0" dirty="0" smtClean="0">
                          <a:solidFill>
                            <a:schemeClr val="tx1"/>
                          </a:solidFill>
                          <a:latin typeface="+mn-lt"/>
                          <a:ea typeface="+mn-ea"/>
                          <a:cs typeface="+mn-cs"/>
                        </a:rPr>
                        <a:t>can change shape as the temperature changes but return to the original shape.</a:t>
                      </a:r>
                      <a:endParaRPr lang="en-US" sz="900" b="0" u="none" kern="1200" baseline="0" noProof="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GB" sz="900" b="1" u="sng" kern="1200" baseline="0" noProof="0" dirty="0" smtClean="0">
                          <a:solidFill>
                            <a:schemeClr val="tx1"/>
                          </a:solidFill>
                          <a:latin typeface="+mn-lt"/>
                          <a:ea typeface="+mn-ea"/>
                          <a:cs typeface="+mn-cs"/>
                        </a:rPr>
                        <a:t>1.5.4 – Disposing of Polymers</a:t>
                      </a:r>
                    </a:p>
                    <a:p>
                      <a:pPr marL="0" marR="0" indent="0" algn="just" defTabSz="914400" rtl="0" eaLnBrk="1" fontAlgn="auto" latinLnBrk="0" hangingPunct="1">
                        <a:lnSpc>
                          <a:spcPct val="100000"/>
                        </a:lnSpc>
                        <a:spcBef>
                          <a:spcPts val="0"/>
                        </a:spcBef>
                        <a:spcAft>
                          <a:spcPts val="0"/>
                        </a:spcAft>
                        <a:buClrTx/>
                        <a:buSzTx/>
                        <a:buFontTx/>
                        <a:buNone/>
                        <a:tabLst/>
                        <a:defRPr/>
                      </a:pPr>
                      <a:r>
                        <a:rPr lang="en-GB" sz="900" b="0" u="none" kern="1200" baseline="0" noProof="0" dirty="0" smtClean="0">
                          <a:solidFill>
                            <a:schemeClr val="tx1"/>
                          </a:solidFill>
                          <a:latin typeface="+mn-lt"/>
                          <a:ea typeface="+mn-ea"/>
                          <a:cs typeface="+mn-cs"/>
                        </a:rPr>
                        <a:t>Methods to dispose of polymers are burial in </a:t>
                      </a:r>
                      <a:r>
                        <a:rPr lang="en-GB" sz="900" b="1" u="none" kern="1200" baseline="0" noProof="0" dirty="0" smtClean="0">
                          <a:solidFill>
                            <a:schemeClr val="tx1"/>
                          </a:solidFill>
                          <a:latin typeface="+mn-lt"/>
                          <a:ea typeface="+mn-ea"/>
                          <a:cs typeface="+mn-cs"/>
                        </a:rPr>
                        <a:t>landfill</a:t>
                      </a:r>
                      <a:r>
                        <a:rPr lang="en-GB" sz="900" b="0" u="none" kern="1200" baseline="0" noProof="0" dirty="0" smtClean="0">
                          <a:solidFill>
                            <a:schemeClr val="tx1"/>
                          </a:solidFill>
                          <a:latin typeface="+mn-lt"/>
                          <a:ea typeface="+mn-ea"/>
                          <a:cs typeface="+mn-cs"/>
                        </a:rPr>
                        <a:t>, easy and cheap but needs land and will not decompose; </a:t>
                      </a:r>
                      <a:r>
                        <a:rPr lang="en-GB" sz="900" b="1" u="none" kern="1200" baseline="0" noProof="0" dirty="0" smtClean="0">
                          <a:solidFill>
                            <a:schemeClr val="tx1"/>
                          </a:solidFill>
                          <a:latin typeface="+mn-lt"/>
                          <a:ea typeface="+mn-ea"/>
                          <a:cs typeface="+mn-cs"/>
                        </a:rPr>
                        <a:t>incineration</a:t>
                      </a:r>
                      <a:r>
                        <a:rPr lang="en-GB" sz="900" b="0" u="none" kern="1200" baseline="0" noProof="0" dirty="0" smtClean="0">
                          <a:solidFill>
                            <a:schemeClr val="tx1"/>
                          </a:solidFill>
                          <a:latin typeface="+mn-lt"/>
                          <a:ea typeface="+mn-ea"/>
                          <a:cs typeface="+mn-cs"/>
                        </a:rPr>
                        <a:t>, creating heat energy but also pollution; and </a:t>
                      </a:r>
                      <a:r>
                        <a:rPr lang="en-GB" sz="900" b="1" u="none" kern="1200" baseline="0" noProof="0" dirty="0" smtClean="0">
                          <a:solidFill>
                            <a:schemeClr val="tx1"/>
                          </a:solidFill>
                          <a:latin typeface="+mn-lt"/>
                          <a:ea typeface="+mn-ea"/>
                          <a:cs typeface="+mn-cs"/>
                        </a:rPr>
                        <a:t>recycling</a:t>
                      </a:r>
                      <a:r>
                        <a:rPr lang="en-GB" sz="900" b="0" u="none" kern="1200" baseline="0" noProof="0" dirty="0" smtClean="0">
                          <a:solidFill>
                            <a:schemeClr val="tx1"/>
                          </a:solidFill>
                          <a:latin typeface="+mn-lt"/>
                          <a:ea typeface="+mn-ea"/>
                          <a:cs typeface="+mn-cs"/>
                        </a:rPr>
                        <a:t>, which can convert waste into useful products, but requires money and manual labour. </a:t>
                      </a:r>
                      <a:endParaRPr lang="en-US" sz="900" b="0" u="none" kern="1200" baseline="0" noProof="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GB" sz="900" b="1" u="sng" kern="1200" baseline="0" noProof="0" dirty="0" smtClean="0">
                          <a:solidFill>
                            <a:schemeClr val="tx1"/>
                          </a:solidFill>
                          <a:latin typeface="+mn-lt"/>
                          <a:ea typeface="+mn-ea"/>
                          <a:cs typeface="+mn-cs"/>
                        </a:rPr>
                        <a:t>1.5.5 – Ethanol </a:t>
                      </a:r>
                    </a:p>
                    <a:p>
                      <a:pPr marL="0" marR="0" indent="0" algn="just" defTabSz="914400" rtl="0" eaLnBrk="1" fontAlgn="auto" latinLnBrk="0" hangingPunct="1">
                        <a:lnSpc>
                          <a:spcPct val="100000"/>
                        </a:lnSpc>
                        <a:spcBef>
                          <a:spcPts val="0"/>
                        </a:spcBef>
                        <a:spcAft>
                          <a:spcPts val="0"/>
                        </a:spcAft>
                        <a:buClrTx/>
                        <a:buSzTx/>
                        <a:buFontTx/>
                        <a:buNone/>
                        <a:tabLst/>
                        <a:defRPr/>
                      </a:pPr>
                      <a:r>
                        <a:rPr lang="en-GB" sz="900" b="1" u="none" kern="1200" baseline="0" noProof="0" dirty="0" smtClean="0">
                          <a:solidFill>
                            <a:schemeClr val="tx1"/>
                          </a:solidFill>
                          <a:latin typeface="+mn-lt"/>
                          <a:ea typeface="+mn-ea"/>
                          <a:cs typeface="+mn-cs"/>
                        </a:rPr>
                        <a:t>Ethanol</a:t>
                      </a:r>
                      <a:r>
                        <a:rPr lang="en-GB" sz="900" b="0" u="none" kern="1200" baseline="0" noProof="0" dirty="0" smtClean="0">
                          <a:solidFill>
                            <a:schemeClr val="tx1"/>
                          </a:solidFill>
                          <a:latin typeface="+mn-lt"/>
                          <a:ea typeface="+mn-ea"/>
                          <a:cs typeface="+mn-cs"/>
                        </a:rPr>
                        <a:t> can be made by </a:t>
                      </a:r>
                      <a:r>
                        <a:rPr lang="en-GB" sz="900" b="1" u="none" kern="1200" baseline="0" noProof="0" dirty="0" smtClean="0">
                          <a:solidFill>
                            <a:schemeClr val="tx1"/>
                          </a:solidFill>
                          <a:latin typeface="+mn-lt"/>
                          <a:ea typeface="+mn-ea"/>
                          <a:cs typeface="+mn-cs"/>
                        </a:rPr>
                        <a:t>fermentation</a:t>
                      </a:r>
                      <a:r>
                        <a:rPr lang="en-GB" sz="900" b="0" u="none" kern="1200" baseline="0" noProof="0" dirty="0" smtClean="0">
                          <a:solidFill>
                            <a:schemeClr val="tx1"/>
                          </a:solidFill>
                          <a:latin typeface="+mn-lt"/>
                          <a:ea typeface="+mn-ea"/>
                          <a:cs typeface="+mn-cs"/>
                        </a:rPr>
                        <a:t> of crops, which is cheap and renewable but slow and uses batch process; or </a:t>
                      </a:r>
                      <a:r>
                        <a:rPr lang="en-GB" sz="900" b="1" u="none" kern="1200" baseline="0" noProof="0" dirty="0" smtClean="0">
                          <a:solidFill>
                            <a:schemeClr val="tx1"/>
                          </a:solidFill>
                          <a:latin typeface="+mn-lt"/>
                          <a:ea typeface="+mn-ea"/>
                          <a:cs typeface="+mn-cs"/>
                        </a:rPr>
                        <a:t>hydration of ethane</a:t>
                      </a:r>
                      <a:r>
                        <a:rPr lang="en-GB" sz="900" b="0" u="none" kern="1200" baseline="0" noProof="0" dirty="0" smtClean="0">
                          <a:solidFill>
                            <a:schemeClr val="tx1"/>
                          </a:solidFill>
                          <a:latin typeface="+mn-lt"/>
                          <a:ea typeface="+mn-ea"/>
                          <a:cs typeface="+mn-cs"/>
                        </a:rPr>
                        <a:t>, which is fast and continuous but is expensive and non-renewable.</a:t>
                      </a:r>
                    </a:p>
                    <a:p>
                      <a:pPr marL="0" marR="0" indent="0" algn="just" defTabSz="914400" rtl="0" eaLnBrk="1" fontAlgn="auto" latinLnBrk="0" hangingPunct="1">
                        <a:lnSpc>
                          <a:spcPct val="100000"/>
                        </a:lnSpc>
                        <a:spcBef>
                          <a:spcPts val="0"/>
                        </a:spcBef>
                        <a:spcAft>
                          <a:spcPts val="0"/>
                        </a:spcAft>
                        <a:buClrTx/>
                        <a:buSzTx/>
                        <a:buFontTx/>
                        <a:buNone/>
                        <a:tabLst/>
                        <a:defRPr/>
                      </a:pPr>
                      <a:endParaRPr lang="en-GB" sz="900" b="0" u="none" kern="1200" baseline="0" noProof="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GB" sz="900" b="1" u="sng" kern="1200" baseline="0" noProof="0" dirty="0" smtClean="0">
                          <a:solidFill>
                            <a:schemeClr val="tx1"/>
                          </a:solidFill>
                          <a:latin typeface="+mn-lt"/>
                          <a:ea typeface="+mn-ea"/>
                          <a:cs typeface="+mn-cs"/>
                        </a:rPr>
                        <a:t>1.6.1 – Vegetable Oils and Biodiesel</a:t>
                      </a:r>
                    </a:p>
                    <a:p>
                      <a:pPr marL="0" marR="0" indent="0" algn="just" defTabSz="914400" rtl="0" eaLnBrk="1" fontAlgn="auto" latinLnBrk="0" hangingPunct="1">
                        <a:lnSpc>
                          <a:spcPct val="100000"/>
                        </a:lnSpc>
                        <a:spcBef>
                          <a:spcPts val="0"/>
                        </a:spcBef>
                        <a:spcAft>
                          <a:spcPts val="0"/>
                        </a:spcAft>
                        <a:buClrTx/>
                        <a:buSzTx/>
                        <a:buFontTx/>
                        <a:buNone/>
                        <a:tabLst/>
                        <a:defRPr/>
                      </a:pPr>
                      <a:r>
                        <a:rPr lang="en-GB" sz="900" b="0" u="none" kern="1200" baseline="0" noProof="0" dirty="0" smtClean="0">
                          <a:solidFill>
                            <a:schemeClr val="tx1"/>
                          </a:solidFill>
                          <a:latin typeface="+mn-lt"/>
                          <a:ea typeface="+mn-ea"/>
                          <a:cs typeface="+mn-cs"/>
                        </a:rPr>
                        <a:t>Some plant materials are rich in vegetable oils, which can be extracted by </a:t>
                      </a:r>
                      <a:r>
                        <a:rPr lang="en-GB" sz="900" b="1" u="none" kern="1200" baseline="0" noProof="0" dirty="0" smtClean="0">
                          <a:solidFill>
                            <a:schemeClr val="tx1"/>
                          </a:solidFill>
                          <a:latin typeface="+mn-lt"/>
                          <a:ea typeface="+mn-ea"/>
                          <a:cs typeface="+mn-cs"/>
                        </a:rPr>
                        <a:t>pressing</a:t>
                      </a:r>
                      <a:r>
                        <a:rPr lang="en-GB" sz="900" b="0" u="none" kern="1200" baseline="0" noProof="0" dirty="0" smtClean="0">
                          <a:solidFill>
                            <a:schemeClr val="tx1"/>
                          </a:solidFill>
                          <a:latin typeface="+mn-lt"/>
                          <a:ea typeface="+mn-ea"/>
                          <a:cs typeface="+mn-cs"/>
                        </a:rPr>
                        <a:t>; which involves crushing the plant and separating and filtering the oil. </a:t>
                      </a:r>
                      <a:r>
                        <a:rPr lang="en-GB" sz="900" b="1" u="none" kern="1200" baseline="0" noProof="0" dirty="0" smtClean="0">
                          <a:solidFill>
                            <a:schemeClr val="tx1"/>
                          </a:solidFill>
                          <a:latin typeface="+mn-lt"/>
                          <a:ea typeface="+mn-ea"/>
                          <a:cs typeface="+mn-cs"/>
                        </a:rPr>
                        <a:t>Biodiesel</a:t>
                      </a:r>
                      <a:r>
                        <a:rPr lang="en-GB" sz="900" b="0" u="none" kern="1200" baseline="0" noProof="0" dirty="0" smtClean="0">
                          <a:solidFill>
                            <a:schemeClr val="tx1"/>
                          </a:solidFill>
                          <a:latin typeface="+mn-lt"/>
                          <a:ea typeface="+mn-ea"/>
                          <a:cs typeface="+mn-cs"/>
                        </a:rPr>
                        <a:t> is a biofuel made from vegetable oils, which produces less pollution and is renewable.</a:t>
                      </a:r>
                    </a:p>
                    <a:p>
                      <a:pPr marL="0" marR="0" indent="0" algn="just" defTabSz="914400" rtl="0" eaLnBrk="1" fontAlgn="auto" latinLnBrk="0" hangingPunct="1">
                        <a:lnSpc>
                          <a:spcPct val="100000"/>
                        </a:lnSpc>
                        <a:spcBef>
                          <a:spcPts val="0"/>
                        </a:spcBef>
                        <a:spcAft>
                          <a:spcPts val="0"/>
                        </a:spcAft>
                        <a:buClrTx/>
                        <a:buSzTx/>
                        <a:buFontTx/>
                        <a:buNone/>
                        <a:tabLst/>
                        <a:defRPr/>
                      </a:pPr>
                      <a:r>
                        <a:rPr lang="en-GB" sz="900" b="1" u="sng" kern="1200" baseline="0" noProof="0" dirty="0" smtClean="0">
                          <a:solidFill>
                            <a:schemeClr val="tx1"/>
                          </a:solidFill>
                          <a:latin typeface="+mn-lt"/>
                          <a:ea typeface="+mn-ea"/>
                          <a:cs typeface="+mn-cs"/>
                        </a:rPr>
                        <a:t>1.6.2 – Emulsions </a:t>
                      </a:r>
                    </a:p>
                    <a:p>
                      <a:pPr marL="0" marR="0" indent="0" algn="just" defTabSz="914400" rtl="0" eaLnBrk="1" fontAlgn="auto" latinLnBrk="0" hangingPunct="1">
                        <a:lnSpc>
                          <a:spcPct val="100000"/>
                        </a:lnSpc>
                        <a:spcBef>
                          <a:spcPts val="0"/>
                        </a:spcBef>
                        <a:spcAft>
                          <a:spcPts val="0"/>
                        </a:spcAft>
                        <a:buClrTx/>
                        <a:buSzTx/>
                        <a:buFontTx/>
                        <a:buNone/>
                        <a:tabLst/>
                        <a:defRPr/>
                      </a:pPr>
                      <a:r>
                        <a:rPr lang="en-GB" sz="900" b="1" u="none" kern="1200" baseline="0" noProof="0" dirty="0" smtClean="0">
                          <a:solidFill>
                            <a:schemeClr val="tx1"/>
                          </a:solidFill>
                          <a:latin typeface="+mn-lt"/>
                          <a:ea typeface="+mn-ea"/>
                          <a:cs typeface="+mn-cs"/>
                        </a:rPr>
                        <a:t>Emulsions</a:t>
                      </a:r>
                      <a:r>
                        <a:rPr lang="en-GB" sz="900" b="0" u="none" kern="1200" baseline="0" noProof="0" dirty="0" smtClean="0">
                          <a:solidFill>
                            <a:schemeClr val="tx1"/>
                          </a:solidFill>
                          <a:latin typeface="+mn-lt"/>
                          <a:ea typeface="+mn-ea"/>
                          <a:cs typeface="+mn-cs"/>
                        </a:rPr>
                        <a:t> are mixtures of two substances which </a:t>
                      </a:r>
                      <a:r>
                        <a:rPr lang="en-GB" sz="900" b="1" u="none" kern="1200" baseline="0" noProof="0" dirty="0" smtClean="0">
                          <a:solidFill>
                            <a:schemeClr val="tx1"/>
                          </a:solidFill>
                          <a:latin typeface="+mn-lt"/>
                          <a:ea typeface="+mn-ea"/>
                          <a:cs typeface="+mn-cs"/>
                        </a:rPr>
                        <a:t>are</a:t>
                      </a:r>
                      <a:r>
                        <a:rPr lang="en-GB" sz="900" b="0" u="none" kern="1200" baseline="0" noProof="0" dirty="0" smtClean="0">
                          <a:solidFill>
                            <a:schemeClr val="tx1"/>
                          </a:solidFill>
                          <a:latin typeface="+mn-lt"/>
                          <a:ea typeface="+mn-ea"/>
                          <a:cs typeface="+mn-cs"/>
                        </a:rPr>
                        <a:t> immiscible used in foods, cosmetics, etc. Emulsifiers contain a </a:t>
                      </a:r>
                      <a:r>
                        <a:rPr lang="en-GB" sz="900" b="1" u="none" kern="1200" baseline="0" noProof="0" dirty="0" smtClean="0">
                          <a:solidFill>
                            <a:schemeClr val="tx1"/>
                          </a:solidFill>
                          <a:latin typeface="+mn-lt"/>
                          <a:ea typeface="+mn-ea"/>
                          <a:cs typeface="+mn-cs"/>
                        </a:rPr>
                        <a:t>hydrophilic head </a:t>
                      </a:r>
                      <a:r>
                        <a:rPr lang="en-GB" sz="900" b="0" u="none" kern="1200" baseline="0" noProof="0" dirty="0" smtClean="0">
                          <a:solidFill>
                            <a:schemeClr val="tx1"/>
                          </a:solidFill>
                          <a:latin typeface="+mn-lt"/>
                          <a:ea typeface="+mn-ea"/>
                          <a:cs typeface="+mn-cs"/>
                        </a:rPr>
                        <a:t>which dissolves in water, and a </a:t>
                      </a:r>
                      <a:r>
                        <a:rPr lang="en-GB" sz="900" b="1" u="none" kern="1200" baseline="0" noProof="0" dirty="0" smtClean="0">
                          <a:solidFill>
                            <a:schemeClr val="tx1"/>
                          </a:solidFill>
                          <a:latin typeface="+mn-lt"/>
                          <a:ea typeface="+mn-ea"/>
                          <a:cs typeface="+mn-cs"/>
                        </a:rPr>
                        <a:t>hydrophobic tail </a:t>
                      </a:r>
                      <a:r>
                        <a:rPr lang="en-GB" sz="900" b="0" u="none" kern="1200" baseline="0" noProof="0" dirty="0" smtClean="0">
                          <a:solidFill>
                            <a:schemeClr val="tx1"/>
                          </a:solidFill>
                          <a:latin typeface="+mn-lt"/>
                          <a:ea typeface="+mn-ea"/>
                          <a:cs typeface="+mn-cs"/>
                        </a:rPr>
                        <a:t>which dissolves in oil, mixing the two substances.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00000"/>
                        </a:lnSpc>
                      </a:pPr>
                      <a:r>
                        <a:rPr lang="en-US" sz="900" b="1" u="sng" kern="1200" dirty="0" smtClean="0">
                          <a:solidFill>
                            <a:schemeClr val="tx1"/>
                          </a:solidFill>
                          <a:effectLst/>
                          <a:latin typeface="+mn-lt"/>
                          <a:ea typeface="+mn-ea"/>
                          <a:cs typeface="+mn-cs"/>
                        </a:rPr>
                        <a:t>1.6.3 – Hardening Vegetable Oils</a:t>
                      </a:r>
                      <a:endParaRPr lang="en-GB" sz="900" b="1" kern="1200" dirty="0" smtClean="0">
                        <a:solidFill>
                          <a:schemeClr val="tx1"/>
                        </a:solidFill>
                        <a:effectLst/>
                        <a:latin typeface="+mn-lt"/>
                        <a:ea typeface="+mn-ea"/>
                        <a:cs typeface="+mn-cs"/>
                      </a:endParaRPr>
                    </a:p>
                    <a:p>
                      <a:pPr algn="just">
                        <a:lnSpc>
                          <a:spcPct val="100000"/>
                        </a:lnSpc>
                      </a:pPr>
                      <a:r>
                        <a:rPr lang="en-US" sz="900" b="1" kern="1200" dirty="0" smtClean="0">
                          <a:solidFill>
                            <a:schemeClr val="tx1"/>
                          </a:solidFill>
                          <a:effectLst/>
                          <a:latin typeface="+mn-lt"/>
                          <a:ea typeface="+mn-ea"/>
                          <a:cs typeface="+mn-cs"/>
                        </a:rPr>
                        <a:t>Unsaturated vegetable oils contain C=C double bonds.</a:t>
                      </a:r>
                      <a:r>
                        <a:rPr lang="en-US" sz="900" b="1" kern="1200" baseline="0" dirty="0" smtClean="0">
                          <a:solidFill>
                            <a:schemeClr val="tx1"/>
                          </a:solidFill>
                          <a:effectLst/>
                          <a:latin typeface="+mn-lt"/>
                          <a:ea typeface="+mn-ea"/>
                          <a:cs typeface="+mn-cs"/>
                        </a:rPr>
                        <a:t> </a:t>
                      </a:r>
                      <a:r>
                        <a:rPr lang="en-US" sz="900" b="0" kern="1200" dirty="0" smtClean="0">
                          <a:solidFill>
                            <a:schemeClr val="tx1"/>
                          </a:solidFill>
                          <a:effectLst/>
                          <a:latin typeface="+mn-lt"/>
                          <a:ea typeface="+mn-ea"/>
                          <a:cs typeface="+mn-cs"/>
                        </a:rPr>
                        <a:t>Unsaturation can be tested with </a:t>
                      </a:r>
                      <a:r>
                        <a:rPr lang="en-US" sz="900" b="1" kern="1200" dirty="0" smtClean="0">
                          <a:solidFill>
                            <a:schemeClr val="tx1"/>
                          </a:solidFill>
                          <a:effectLst/>
                          <a:latin typeface="+mn-lt"/>
                          <a:ea typeface="+mn-ea"/>
                          <a:cs typeface="+mn-cs"/>
                        </a:rPr>
                        <a:t>Bromine water </a:t>
                      </a:r>
                      <a:r>
                        <a:rPr lang="en-US" sz="900" b="0" kern="1200" dirty="0" smtClean="0">
                          <a:solidFill>
                            <a:schemeClr val="tx1"/>
                          </a:solidFill>
                          <a:effectLst/>
                          <a:latin typeface="+mn-lt"/>
                          <a:ea typeface="+mn-ea"/>
                          <a:cs typeface="+mn-cs"/>
                        </a:rPr>
                        <a:t>which </a:t>
                      </a:r>
                      <a:r>
                        <a:rPr lang="en-US" sz="900" b="1" kern="1200" dirty="0" smtClean="0">
                          <a:solidFill>
                            <a:schemeClr val="tx1"/>
                          </a:solidFill>
                          <a:effectLst/>
                          <a:latin typeface="+mn-lt"/>
                          <a:ea typeface="+mn-ea"/>
                          <a:cs typeface="+mn-cs"/>
                        </a:rPr>
                        <a:t>decolorizes</a:t>
                      </a:r>
                      <a:r>
                        <a:rPr lang="en-US" sz="900" b="0" kern="1200" dirty="0" smtClean="0">
                          <a:solidFill>
                            <a:schemeClr val="tx1"/>
                          </a:solidFill>
                          <a:effectLst/>
                          <a:latin typeface="+mn-lt"/>
                          <a:ea typeface="+mn-ea"/>
                          <a:cs typeface="+mn-cs"/>
                        </a:rPr>
                        <a:t> when mixed with unsaturated oils. </a:t>
                      </a:r>
                      <a:r>
                        <a:rPr lang="en-US" sz="900" b="1" kern="1200" dirty="0" smtClean="0">
                          <a:solidFill>
                            <a:schemeClr val="tx1"/>
                          </a:solidFill>
                          <a:effectLst/>
                          <a:latin typeface="+mn-lt"/>
                          <a:ea typeface="+mn-ea"/>
                          <a:cs typeface="+mn-cs"/>
                        </a:rPr>
                        <a:t>Hydrogenation</a:t>
                      </a:r>
                      <a:r>
                        <a:rPr lang="en-US" sz="900" b="0" kern="1200" dirty="0" smtClean="0">
                          <a:solidFill>
                            <a:schemeClr val="tx1"/>
                          </a:solidFill>
                          <a:effectLst/>
                          <a:latin typeface="+mn-lt"/>
                          <a:ea typeface="+mn-ea"/>
                          <a:cs typeface="+mn-cs"/>
                        </a:rPr>
                        <a:t> hardens the oil, by reacting it with </a:t>
                      </a:r>
                      <a:r>
                        <a:rPr lang="en-US" sz="900" b="1" kern="1200" dirty="0" smtClean="0">
                          <a:solidFill>
                            <a:schemeClr val="tx1"/>
                          </a:solidFill>
                          <a:effectLst/>
                          <a:latin typeface="+mn-lt"/>
                          <a:ea typeface="+mn-ea"/>
                          <a:cs typeface="+mn-cs"/>
                        </a:rPr>
                        <a:t>Hydrogen at 60°C with Nickel catalyst</a:t>
                      </a:r>
                      <a:r>
                        <a:rPr lang="en-US" sz="900" b="0" kern="1200" dirty="0" smtClean="0">
                          <a:solidFill>
                            <a:schemeClr val="tx1"/>
                          </a:solidFill>
                          <a:effectLst/>
                          <a:latin typeface="+mn-lt"/>
                          <a:ea typeface="+mn-ea"/>
                          <a:cs typeface="+mn-cs"/>
                        </a:rPr>
                        <a:t>.</a:t>
                      </a:r>
                    </a:p>
                    <a:p>
                      <a:pPr algn="just">
                        <a:lnSpc>
                          <a:spcPct val="100000"/>
                        </a:lnSpc>
                      </a:pPr>
                      <a:endParaRPr lang="en-GB" sz="900" b="0" kern="1200" dirty="0" smtClean="0">
                        <a:solidFill>
                          <a:schemeClr val="tx1"/>
                        </a:solidFill>
                        <a:effectLst/>
                        <a:latin typeface="+mn-lt"/>
                        <a:ea typeface="+mn-ea"/>
                        <a:cs typeface="+mn-cs"/>
                      </a:endParaRPr>
                    </a:p>
                    <a:p>
                      <a:pPr algn="just">
                        <a:lnSpc>
                          <a:spcPct val="100000"/>
                        </a:lnSpc>
                      </a:pPr>
                      <a:r>
                        <a:rPr lang="en-US" sz="900" b="1" u="sng" kern="1200" dirty="0" smtClean="0">
                          <a:solidFill>
                            <a:schemeClr val="tx1"/>
                          </a:solidFill>
                          <a:effectLst/>
                          <a:latin typeface="+mn-lt"/>
                          <a:ea typeface="+mn-ea"/>
                          <a:cs typeface="+mn-cs"/>
                        </a:rPr>
                        <a:t>1.7.1 – Structure of the Earth</a:t>
                      </a:r>
                      <a:endParaRPr lang="en-GB" sz="900" b="1" kern="1200" dirty="0" smtClean="0">
                        <a:solidFill>
                          <a:schemeClr val="tx1"/>
                        </a:solidFill>
                        <a:effectLst/>
                        <a:latin typeface="+mn-lt"/>
                        <a:ea typeface="+mn-ea"/>
                        <a:cs typeface="+mn-cs"/>
                      </a:endParaRPr>
                    </a:p>
                    <a:p>
                      <a:pPr algn="just">
                        <a:lnSpc>
                          <a:spcPct val="100000"/>
                        </a:lnSpc>
                      </a:pPr>
                      <a:endParaRPr lang="en-US" sz="900" b="0" kern="1200" dirty="0" smtClean="0">
                        <a:solidFill>
                          <a:schemeClr val="tx1"/>
                        </a:solidFill>
                        <a:effectLst/>
                        <a:latin typeface="+mn-lt"/>
                        <a:ea typeface="+mn-ea"/>
                        <a:cs typeface="+mn-cs"/>
                      </a:endParaRPr>
                    </a:p>
                    <a:p>
                      <a:pPr algn="just">
                        <a:lnSpc>
                          <a:spcPct val="100000"/>
                        </a:lnSpc>
                      </a:pPr>
                      <a:endParaRPr lang="en-US" sz="900" b="0" kern="1200" dirty="0" smtClean="0">
                        <a:solidFill>
                          <a:schemeClr val="tx1"/>
                        </a:solidFill>
                        <a:effectLst/>
                        <a:latin typeface="+mn-lt"/>
                        <a:ea typeface="+mn-ea"/>
                        <a:cs typeface="+mn-cs"/>
                      </a:endParaRPr>
                    </a:p>
                    <a:p>
                      <a:pPr algn="just">
                        <a:lnSpc>
                          <a:spcPct val="100000"/>
                        </a:lnSpc>
                      </a:pPr>
                      <a:endParaRPr lang="en-US" sz="900" b="0" kern="1200" dirty="0" smtClean="0">
                        <a:solidFill>
                          <a:schemeClr val="tx1"/>
                        </a:solidFill>
                        <a:effectLst/>
                        <a:latin typeface="+mn-lt"/>
                        <a:ea typeface="+mn-ea"/>
                        <a:cs typeface="+mn-cs"/>
                      </a:endParaRPr>
                    </a:p>
                    <a:p>
                      <a:pPr algn="just">
                        <a:lnSpc>
                          <a:spcPct val="100000"/>
                        </a:lnSpc>
                      </a:pPr>
                      <a:endParaRPr lang="en-US" sz="900" b="0" kern="1200" dirty="0" smtClean="0">
                        <a:solidFill>
                          <a:schemeClr val="tx1"/>
                        </a:solidFill>
                        <a:effectLst/>
                        <a:latin typeface="+mn-lt"/>
                        <a:ea typeface="+mn-ea"/>
                        <a:cs typeface="+mn-cs"/>
                      </a:endParaRPr>
                    </a:p>
                    <a:p>
                      <a:pPr algn="just">
                        <a:lnSpc>
                          <a:spcPct val="100000"/>
                        </a:lnSpc>
                      </a:pPr>
                      <a:endParaRPr lang="en-US" sz="900" b="0" kern="1200" dirty="0" smtClean="0">
                        <a:solidFill>
                          <a:schemeClr val="tx1"/>
                        </a:solidFill>
                        <a:effectLst/>
                        <a:latin typeface="+mn-lt"/>
                        <a:ea typeface="+mn-ea"/>
                        <a:cs typeface="+mn-cs"/>
                      </a:endParaRPr>
                    </a:p>
                    <a:p>
                      <a:pPr algn="just">
                        <a:lnSpc>
                          <a:spcPct val="100000"/>
                        </a:lnSpc>
                      </a:pPr>
                      <a:endParaRPr lang="en-US" sz="900" b="0" kern="1200" dirty="0" smtClean="0">
                        <a:solidFill>
                          <a:schemeClr val="tx1"/>
                        </a:solidFill>
                        <a:effectLst/>
                        <a:latin typeface="+mn-lt"/>
                        <a:ea typeface="+mn-ea"/>
                        <a:cs typeface="+mn-cs"/>
                      </a:endParaRPr>
                    </a:p>
                    <a:p>
                      <a:pPr algn="just">
                        <a:lnSpc>
                          <a:spcPct val="100000"/>
                        </a:lnSpc>
                      </a:pPr>
                      <a:endParaRPr lang="en-US" sz="900" b="0" kern="1200" dirty="0" smtClean="0">
                        <a:solidFill>
                          <a:schemeClr val="tx1"/>
                        </a:solidFill>
                        <a:effectLst/>
                        <a:latin typeface="+mn-lt"/>
                        <a:ea typeface="+mn-ea"/>
                        <a:cs typeface="+mn-cs"/>
                      </a:endParaRPr>
                    </a:p>
                    <a:p>
                      <a:pPr algn="just">
                        <a:lnSpc>
                          <a:spcPct val="100000"/>
                        </a:lnSpc>
                      </a:pPr>
                      <a:endParaRPr lang="en-US" sz="900" b="0" kern="1200" smtClean="0">
                        <a:solidFill>
                          <a:schemeClr val="tx1"/>
                        </a:solidFill>
                        <a:effectLst/>
                        <a:latin typeface="+mn-lt"/>
                        <a:ea typeface="+mn-ea"/>
                        <a:cs typeface="+mn-cs"/>
                      </a:endParaRPr>
                    </a:p>
                    <a:p>
                      <a:pPr algn="just">
                        <a:lnSpc>
                          <a:spcPct val="100000"/>
                        </a:lnSpc>
                      </a:pPr>
                      <a:endParaRPr lang="en-US" sz="900" b="0" kern="1200" dirty="0" smtClean="0">
                        <a:solidFill>
                          <a:schemeClr val="tx1"/>
                        </a:solidFill>
                        <a:effectLst/>
                        <a:latin typeface="+mn-lt"/>
                        <a:ea typeface="+mn-ea"/>
                        <a:cs typeface="+mn-cs"/>
                      </a:endParaRPr>
                    </a:p>
                    <a:p>
                      <a:pPr algn="just">
                        <a:lnSpc>
                          <a:spcPct val="100000"/>
                        </a:lnSpc>
                      </a:pPr>
                      <a:r>
                        <a:rPr lang="en-US" sz="900" b="1" kern="1200" dirty="0" smtClean="0">
                          <a:solidFill>
                            <a:schemeClr val="tx1"/>
                          </a:solidFill>
                          <a:effectLst/>
                          <a:latin typeface="+mn-lt"/>
                          <a:ea typeface="+mn-ea"/>
                          <a:cs typeface="+mn-cs"/>
                        </a:rPr>
                        <a:t>Tectonic plates </a:t>
                      </a:r>
                      <a:r>
                        <a:rPr lang="en-US" sz="900" b="0" kern="1200" dirty="0" smtClean="0">
                          <a:solidFill>
                            <a:schemeClr val="tx1"/>
                          </a:solidFill>
                          <a:effectLst/>
                          <a:latin typeface="+mn-lt"/>
                          <a:ea typeface="+mn-ea"/>
                          <a:cs typeface="+mn-cs"/>
                        </a:rPr>
                        <a:t>move due to </a:t>
                      </a:r>
                      <a:r>
                        <a:rPr lang="en-US" sz="900" b="1" kern="1200" dirty="0" smtClean="0">
                          <a:solidFill>
                            <a:schemeClr val="tx1"/>
                          </a:solidFill>
                          <a:effectLst/>
                          <a:latin typeface="+mn-lt"/>
                          <a:ea typeface="+mn-ea"/>
                          <a:cs typeface="+mn-cs"/>
                        </a:rPr>
                        <a:t>convection currents </a:t>
                      </a:r>
                      <a:r>
                        <a:rPr lang="en-US" sz="900" b="0" kern="1200" dirty="0" smtClean="0">
                          <a:solidFill>
                            <a:schemeClr val="tx1"/>
                          </a:solidFill>
                          <a:effectLst/>
                          <a:latin typeface="+mn-lt"/>
                          <a:ea typeface="+mn-ea"/>
                          <a:cs typeface="+mn-cs"/>
                        </a:rPr>
                        <a:t>and cause </a:t>
                      </a:r>
                      <a:r>
                        <a:rPr lang="en-US" sz="900" b="1" kern="1200" dirty="0" smtClean="0">
                          <a:solidFill>
                            <a:schemeClr val="tx1"/>
                          </a:solidFill>
                          <a:effectLst/>
                          <a:latin typeface="+mn-lt"/>
                          <a:ea typeface="+mn-ea"/>
                          <a:cs typeface="+mn-cs"/>
                        </a:rPr>
                        <a:t>continental drift</a:t>
                      </a:r>
                      <a:r>
                        <a:rPr lang="en-US" sz="900" b="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Earthquakes</a:t>
                      </a:r>
                      <a:r>
                        <a:rPr lang="en-US" sz="900" b="0" kern="1200" dirty="0" smtClean="0">
                          <a:solidFill>
                            <a:schemeClr val="tx1"/>
                          </a:solidFill>
                          <a:effectLst/>
                          <a:latin typeface="+mn-lt"/>
                          <a:ea typeface="+mn-ea"/>
                          <a:cs typeface="+mn-cs"/>
                        </a:rPr>
                        <a:t> and </a:t>
                      </a:r>
                      <a:r>
                        <a:rPr lang="en-US" sz="900" b="1" kern="1200" dirty="0" smtClean="0">
                          <a:solidFill>
                            <a:schemeClr val="tx1"/>
                          </a:solidFill>
                          <a:effectLst/>
                          <a:latin typeface="+mn-lt"/>
                          <a:ea typeface="+mn-ea"/>
                          <a:cs typeface="+mn-cs"/>
                        </a:rPr>
                        <a:t>volcanoes</a:t>
                      </a:r>
                      <a:r>
                        <a:rPr lang="en-US" sz="900" b="0" kern="1200" dirty="0" smtClean="0">
                          <a:solidFill>
                            <a:schemeClr val="tx1"/>
                          </a:solidFill>
                          <a:effectLst/>
                          <a:latin typeface="+mn-lt"/>
                          <a:ea typeface="+mn-ea"/>
                          <a:cs typeface="+mn-cs"/>
                        </a:rPr>
                        <a:t> occur at </a:t>
                      </a:r>
                      <a:r>
                        <a:rPr lang="en-US" sz="900" b="1" kern="1200" dirty="0" smtClean="0">
                          <a:solidFill>
                            <a:schemeClr val="tx1"/>
                          </a:solidFill>
                          <a:effectLst/>
                          <a:latin typeface="+mn-lt"/>
                          <a:ea typeface="+mn-ea"/>
                          <a:cs typeface="+mn-cs"/>
                        </a:rPr>
                        <a:t>plate boundaries </a:t>
                      </a:r>
                      <a:r>
                        <a:rPr lang="en-US" sz="900" b="0" kern="1200" dirty="0" smtClean="0">
                          <a:solidFill>
                            <a:schemeClr val="tx1"/>
                          </a:solidFill>
                          <a:effectLst/>
                          <a:latin typeface="+mn-lt"/>
                          <a:ea typeface="+mn-ea"/>
                          <a:cs typeface="+mn-cs"/>
                        </a:rPr>
                        <a:t>but are hard to predict.</a:t>
                      </a:r>
                      <a:endParaRPr lang="en-GB" sz="900" b="0" kern="1200" dirty="0" smtClean="0">
                        <a:solidFill>
                          <a:schemeClr val="tx1"/>
                        </a:solidFill>
                        <a:effectLst/>
                        <a:latin typeface="+mn-lt"/>
                        <a:ea typeface="+mn-ea"/>
                        <a:cs typeface="+mn-cs"/>
                      </a:endParaRPr>
                    </a:p>
                    <a:p>
                      <a:pPr algn="just">
                        <a:lnSpc>
                          <a:spcPct val="100000"/>
                        </a:lnSpc>
                      </a:pPr>
                      <a:r>
                        <a:rPr lang="en-US" sz="900" b="1" u="sng" kern="1200" dirty="0" smtClean="0">
                          <a:solidFill>
                            <a:schemeClr val="tx1"/>
                          </a:solidFill>
                          <a:effectLst/>
                          <a:latin typeface="+mn-lt"/>
                          <a:ea typeface="+mn-ea"/>
                          <a:cs typeface="+mn-cs"/>
                        </a:rPr>
                        <a:t>1.7.2 – Continental Drift</a:t>
                      </a:r>
                      <a:endParaRPr lang="en-GB" sz="900" b="1" kern="1200" dirty="0" smtClean="0">
                        <a:solidFill>
                          <a:schemeClr val="tx1"/>
                        </a:solidFill>
                        <a:effectLst/>
                        <a:latin typeface="+mn-lt"/>
                        <a:ea typeface="+mn-ea"/>
                        <a:cs typeface="+mn-cs"/>
                      </a:endParaRPr>
                    </a:p>
                    <a:p>
                      <a:pPr algn="just">
                        <a:lnSpc>
                          <a:spcPct val="100000"/>
                        </a:lnSpc>
                      </a:pPr>
                      <a:r>
                        <a:rPr lang="en-US" sz="900" b="0" kern="1200" dirty="0" smtClean="0">
                          <a:solidFill>
                            <a:schemeClr val="tx1"/>
                          </a:solidFill>
                          <a:effectLst/>
                          <a:latin typeface="+mn-lt"/>
                          <a:ea typeface="+mn-ea"/>
                          <a:cs typeface="+mn-cs"/>
                        </a:rPr>
                        <a:t>Alfred Wegener developed a theory called </a:t>
                      </a:r>
                      <a:r>
                        <a:rPr lang="en-US" sz="900" b="1" kern="1200" dirty="0" smtClean="0">
                          <a:solidFill>
                            <a:schemeClr val="tx1"/>
                          </a:solidFill>
                          <a:effectLst/>
                          <a:latin typeface="+mn-lt"/>
                          <a:ea typeface="+mn-ea"/>
                          <a:cs typeface="+mn-cs"/>
                        </a:rPr>
                        <a:t>continental drift </a:t>
                      </a:r>
                      <a:r>
                        <a:rPr lang="en-US" sz="900" b="0" kern="1200" dirty="0" smtClean="0">
                          <a:solidFill>
                            <a:schemeClr val="tx1"/>
                          </a:solidFill>
                          <a:effectLst/>
                          <a:latin typeface="+mn-lt"/>
                          <a:ea typeface="+mn-ea"/>
                          <a:cs typeface="+mn-cs"/>
                        </a:rPr>
                        <a:t>which involved the </a:t>
                      </a:r>
                      <a:r>
                        <a:rPr lang="en-US" sz="900" b="1" kern="1200" dirty="0" smtClean="0">
                          <a:solidFill>
                            <a:schemeClr val="tx1"/>
                          </a:solidFill>
                          <a:effectLst/>
                          <a:latin typeface="+mn-lt"/>
                          <a:ea typeface="+mn-ea"/>
                          <a:cs typeface="+mn-cs"/>
                        </a:rPr>
                        <a:t>movement of continents</a:t>
                      </a:r>
                      <a:r>
                        <a:rPr lang="en-US" sz="900" b="0" kern="1200" dirty="0" smtClean="0">
                          <a:solidFill>
                            <a:schemeClr val="tx1"/>
                          </a:solidFill>
                          <a:effectLst/>
                          <a:latin typeface="+mn-lt"/>
                          <a:ea typeface="+mn-ea"/>
                          <a:cs typeface="+mn-cs"/>
                        </a:rPr>
                        <a:t>. Soon it was accepted due to new evidence of convection currents.</a:t>
                      </a:r>
                    </a:p>
                    <a:p>
                      <a:pPr algn="just">
                        <a:lnSpc>
                          <a:spcPct val="100000"/>
                        </a:lnSpc>
                      </a:pPr>
                      <a:r>
                        <a:rPr lang="en-US" sz="900" b="1" u="sng" kern="1200" dirty="0" smtClean="0">
                          <a:solidFill>
                            <a:schemeClr val="tx1"/>
                          </a:solidFill>
                          <a:effectLst/>
                          <a:latin typeface="+mn-lt"/>
                          <a:ea typeface="+mn-ea"/>
                          <a:cs typeface="+mn-cs"/>
                        </a:rPr>
                        <a:t>1.7.3 – Atmosphere Today &amp; 1.7.4 Changing Atmosphere</a:t>
                      </a:r>
                      <a:endParaRPr lang="en-GB" sz="900" b="1" kern="1200" dirty="0" smtClean="0">
                        <a:solidFill>
                          <a:schemeClr val="tx1"/>
                        </a:solidFill>
                        <a:effectLst/>
                        <a:latin typeface="+mn-lt"/>
                        <a:ea typeface="+mn-ea"/>
                        <a:cs typeface="+mn-cs"/>
                      </a:endParaRPr>
                    </a:p>
                    <a:p>
                      <a:pPr algn="just">
                        <a:lnSpc>
                          <a:spcPct val="100000"/>
                        </a:lnSpc>
                      </a:pPr>
                      <a:r>
                        <a:rPr lang="en-US" sz="900" b="0" kern="1200" dirty="0" smtClean="0">
                          <a:solidFill>
                            <a:schemeClr val="tx1"/>
                          </a:solidFill>
                          <a:effectLst/>
                          <a:latin typeface="+mn-lt"/>
                          <a:ea typeface="+mn-ea"/>
                          <a:cs typeface="+mn-cs"/>
                        </a:rPr>
                        <a:t>The atmosphere is a mixture of gases consisting mostly of </a:t>
                      </a:r>
                      <a:r>
                        <a:rPr lang="en-US" sz="900" b="1" kern="1200" dirty="0" smtClean="0">
                          <a:solidFill>
                            <a:schemeClr val="tx1"/>
                          </a:solidFill>
                          <a:effectLst/>
                          <a:latin typeface="+mn-lt"/>
                          <a:ea typeface="+mn-ea"/>
                          <a:cs typeface="+mn-cs"/>
                        </a:rPr>
                        <a:t>Nitrogen,</a:t>
                      </a:r>
                      <a:r>
                        <a:rPr lang="en-US" sz="900" b="1" kern="1200" baseline="0" dirty="0" smtClean="0">
                          <a:solidFill>
                            <a:schemeClr val="tx1"/>
                          </a:solidFill>
                          <a:effectLst/>
                          <a:latin typeface="+mn-lt"/>
                          <a:ea typeface="+mn-ea"/>
                          <a:cs typeface="+mn-cs"/>
                        </a:rPr>
                        <a:t> Oxygen, etc. </a:t>
                      </a:r>
                      <a:r>
                        <a:rPr lang="en-US" sz="900" b="0" kern="1200" dirty="0" smtClean="0">
                          <a:solidFill>
                            <a:schemeClr val="tx1"/>
                          </a:solidFill>
                          <a:effectLst/>
                          <a:latin typeface="+mn-lt"/>
                          <a:ea typeface="+mn-ea"/>
                          <a:cs typeface="+mn-cs"/>
                        </a:rPr>
                        <a:t>Volcanic activity released </a:t>
                      </a:r>
                      <a:r>
                        <a:rPr lang="en-US" sz="900" b="1" kern="1200" dirty="0" smtClean="0">
                          <a:solidFill>
                            <a:schemeClr val="tx1"/>
                          </a:solidFill>
                          <a:effectLst/>
                          <a:latin typeface="+mn-lt"/>
                          <a:ea typeface="+mn-ea"/>
                          <a:cs typeface="+mn-cs"/>
                        </a:rPr>
                        <a:t>CO2, ammonia, methane and water</a:t>
                      </a:r>
                      <a:r>
                        <a:rPr lang="en-US" sz="900" b="0" kern="1200" dirty="0" smtClean="0">
                          <a:solidFill>
                            <a:schemeClr val="tx1"/>
                          </a:solidFill>
                          <a:effectLst/>
                          <a:latin typeface="+mn-lt"/>
                          <a:ea typeface="+mn-ea"/>
                          <a:cs typeface="+mn-cs"/>
                        </a:rPr>
                        <a:t>, forming oceans which began life to </a:t>
                      </a:r>
                      <a:r>
                        <a:rPr lang="en-US" sz="900" b="1" kern="1200" dirty="0" smtClean="0">
                          <a:solidFill>
                            <a:schemeClr val="tx1"/>
                          </a:solidFill>
                          <a:effectLst/>
                          <a:latin typeface="+mn-lt"/>
                          <a:ea typeface="+mn-ea"/>
                          <a:cs typeface="+mn-cs"/>
                        </a:rPr>
                        <a:t>photosynthesizing organisms</a:t>
                      </a:r>
                      <a:r>
                        <a:rPr lang="en-US" sz="900" b="0" kern="1200" dirty="0" smtClean="0">
                          <a:solidFill>
                            <a:schemeClr val="tx1"/>
                          </a:solidFill>
                          <a:effectLst/>
                          <a:latin typeface="+mn-lt"/>
                          <a:ea typeface="+mn-ea"/>
                          <a:cs typeface="+mn-cs"/>
                        </a:rPr>
                        <a:t>, which used up the CO2 to form </a:t>
                      </a:r>
                      <a:r>
                        <a:rPr lang="en-US" sz="900" b="1" kern="1200" dirty="0" smtClean="0">
                          <a:solidFill>
                            <a:schemeClr val="tx1"/>
                          </a:solidFill>
                          <a:effectLst/>
                          <a:latin typeface="+mn-lt"/>
                          <a:ea typeface="+mn-ea"/>
                          <a:cs typeface="+mn-cs"/>
                        </a:rPr>
                        <a:t>Oxygen</a:t>
                      </a:r>
                      <a:r>
                        <a:rPr lang="en-US" sz="900" b="0" kern="1200" dirty="0" smtClean="0">
                          <a:solidFill>
                            <a:schemeClr val="tx1"/>
                          </a:solidFill>
                          <a:effectLst/>
                          <a:latin typeface="+mn-lt"/>
                          <a:ea typeface="+mn-ea"/>
                          <a:cs typeface="+mn-cs"/>
                        </a:rPr>
                        <a:t>, and </a:t>
                      </a:r>
                      <a:r>
                        <a:rPr lang="en-US" sz="900" b="1" kern="1200" dirty="0" smtClean="0">
                          <a:solidFill>
                            <a:schemeClr val="tx1"/>
                          </a:solidFill>
                          <a:effectLst/>
                          <a:latin typeface="+mn-lt"/>
                          <a:ea typeface="+mn-ea"/>
                          <a:cs typeface="+mn-cs"/>
                        </a:rPr>
                        <a:t>Nitrogen</a:t>
                      </a:r>
                      <a:r>
                        <a:rPr lang="en-US" sz="900" b="0" kern="1200" dirty="0" smtClean="0">
                          <a:solidFill>
                            <a:schemeClr val="tx1"/>
                          </a:solidFill>
                          <a:effectLst/>
                          <a:latin typeface="+mn-lt"/>
                          <a:ea typeface="+mn-ea"/>
                          <a:cs typeface="+mn-cs"/>
                        </a:rPr>
                        <a:t> was formed by bacteria. The beginning of life is uncertain but the </a:t>
                      </a:r>
                      <a:r>
                        <a:rPr lang="en-US" sz="900" b="1" kern="1200" dirty="0" smtClean="0">
                          <a:solidFill>
                            <a:schemeClr val="tx1"/>
                          </a:solidFill>
                          <a:effectLst/>
                          <a:latin typeface="+mn-lt"/>
                          <a:ea typeface="+mn-ea"/>
                          <a:cs typeface="+mn-cs"/>
                        </a:rPr>
                        <a:t>Miller-Urey experiment </a:t>
                      </a:r>
                      <a:r>
                        <a:rPr lang="en-US" sz="900" b="0" kern="1200" dirty="0" smtClean="0">
                          <a:solidFill>
                            <a:schemeClr val="tx1"/>
                          </a:solidFill>
                          <a:effectLst/>
                          <a:latin typeface="+mn-lt"/>
                          <a:ea typeface="+mn-ea"/>
                          <a:cs typeface="+mn-cs"/>
                        </a:rPr>
                        <a:t>showed that </a:t>
                      </a:r>
                      <a:r>
                        <a:rPr lang="en-US" sz="900" b="1" kern="1200" dirty="0" smtClean="0">
                          <a:solidFill>
                            <a:schemeClr val="tx1"/>
                          </a:solidFill>
                          <a:effectLst/>
                          <a:latin typeface="+mn-lt"/>
                          <a:ea typeface="+mn-ea"/>
                          <a:cs typeface="+mn-cs"/>
                        </a:rPr>
                        <a:t>amino acids</a:t>
                      </a:r>
                      <a:r>
                        <a:rPr lang="en-US" sz="900" b="0" kern="1200" dirty="0" smtClean="0">
                          <a:solidFill>
                            <a:schemeClr val="tx1"/>
                          </a:solidFill>
                          <a:effectLst/>
                          <a:latin typeface="+mn-lt"/>
                          <a:ea typeface="+mn-ea"/>
                          <a:cs typeface="+mn-cs"/>
                        </a:rPr>
                        <a:t>, the basic foundation of life, could be formed by elements in the early atmosphere.</a:t>
                      </a:r>
                      <a:endParaRPr lang="en-GB" sz="900" b="0" kern="1200" dirty="0" smtClean="0">
                        <a:solidFill>
                          <a:schemeClr val="tx1"/>
                        </a:solidFill>
                        <a:effectLst/>
                        <a:latin typeface="+mn-lt"/>
                        <a:ea typeface="+mn-ea"/>
                        <a:cs typeface="+mn-cs"/>
                      </a:endParaRPr>
                    </a:p>
                    <a:p>
                      <a:pPr algn="just">
                        <a:lnSpc>
                          <a:spcPct val="100000"/>
                        </a:lnSpc>
                      </a:pPr>
                      <a:r>
                        <a:rPr lang="en-US" sz="900" b="1" u="sng" kern="1200" dirty="0" smtClean="0">
                          <a:solidFill>
                            <a:schemeClr val="tx1"/>
                          </a:solidFill>
                          <a:effectLst/>
                          <a:latin typeface="+mn-lt"/>
                          <a:ea typeface="+mn-ea"/>
                          <a:cs typeface="+mn-cs"/>
                        </a:rPr>
                        <a:t>1.7.5 – Carbon Dioxide and Global Warming</a:t>
                      </a:r>
                      <a:endParaRPr lang="en-GB" sz="900" b="1" kern="1200" dirty="0" smtClean="0">
                        <a:solidFill>
                          <a:schemeClr val="tx1"/>
                        </a:solidFill>
                        <a:effectLst/>
                        <a:latin typeface="+mn-lt"/>
                        <a:ea typeface="+mn-ea"/>
                        <a:cs typeface="+mn-cs"/>
                      </a:endParaRPr>
                    </a:p>
                    <a:p>
                      <a:pPr algn="just">
                        <a:lnSpc>
                          <a:spcPct val="100000"/>
                        </a:lnSpc>
                      </a:pPr>
                      <a:r>
                        <a:rPr lang="en-US" sz="900" b="0" kern="1200" dirty="0" smtClean="0">
                          <a:solidFill>
                            <a:schemeClr val="tx1"/>
                          </a:solidFill>
                          <a:effectLst/>
                          <a:latin typeface="+mn-lt"/>
                          <a:ea typeface="+mn-ea"/>
                          <a:cs typeface="+mn-cs"/>
                        </a:rPr>
                        <a:t>Most of the CO2 in the early atmosphere has been used up for </a:t>
                      </a:r>
                      <a:r>
                        <a:rPr lang="en-US" sz="900" b="1" kern="1200" dirty="0" smtClean="0">
                          <a:solidFill>
                            <a:schemeClr val="tx1"/>
                          </a:solidFill>
                          <a:effectLst/>
                          <a:latin typeface="+mn-lt"/>
                          <a:ea typeface="+mn-ea"/>
                          <a:cs typeface="+mn-cs"/>
                        </a:rPr>
                        <a:t>photosynthesis</a:t>
                      </a:r>
                      <a:r>
                        <a:rPr lang="en-US" sz="900" b="0" kern="1200" dirty="0" smtClean="0">
                          <a:solidFill>
                            <a:schemeClr val="tx1"/>
                          </a:solidFill>
                          <a:effectLst/>
                          <a:latin typeface="+mn-lt"/>
                          <a:ea typeface="+mn-ea"/>
                          <a:cs typeface="+mn-cs"/>
                        </a:rPr>
                        <a:t> or as </a:t>
                      </a:r>
                      <a:r>
                        <a:rPr lang="en-US" sz="900" b="1" kern="1200" dirty="0" smtClean="0">
                          <a:solidFill>
                            <a:schemeClr val="tx1"/>
                          </a:solidFill>
                          <a:effectLst/>
                          <a:latin typeface="+mn-lt"/>
                          <a:ea typeface="+mn-ea"/>
                          <a:cs typeface="+mn-cs"/>
                        </a:rPr>
                        <a:t>limestone</a:t>
                      </a:r>
                      <a:r>
                        <a:rPr lang="en-US" sz="900" b="0" kern="1200" dirty="0" smtClean="0">
                          <a:solidFill>
                            <a:schemeClr val="tx1"/>
                          </a:solidFill>
                          <a:effectLst/>
                          <a:latin typeface="+mn-lt"/>
                          <a:ea typeface="+mn-ea"/>
                          <a:cs typeface="+mn-cs"/>
                        </a:rPr>
                        <a:t>. However, it has started to rise due to </a:t>
                      </a:r>
                      <a:r>
                        <a:rPr lang="en-US" sz="900" b="1" kern="1200" dirty="0" smtClean="0">
                          <a:solidFill>
                            <a:schemeClr val="tx1"/>
                          </a:solidFill>
                          <a:effectLst/>
                          <a:latin typeface="+mn-lt"/>
                          <a:ea typeface="+mn-ea"/>
                          <a:cs typeface="+mn-cs"/>
                        </a:rPr>
                        <a:t>human activity</a:t>
                      </a:r>
                      <a:r>
                        <a:rPr lang="en-US" sz="900" b="0" kern="1200" dirty="0" smtClean="0">
                          <a:solidFill>
                            <a:schemeClr val="tx1"/>
                          </a:solidFill>
                          <a:effectLst/>
                          <a:latin typeface="+mn-lt"/>
                          <a:ea typeface="+mn-ea"/>
                          <a:cs typeface="+mn-cs"/>
                        </a:rPr>
                        <a:t>, leading to </a:t>
                      </a:r>
                      <a:r>
                        <a:rPr lang="en-US" sz="900" b="1" kern="1200" dirty="0" smtClean="0">
                          <a:solidFill>
                            <a:schemeClr val="tx1"/>
                          </a:solidFill>
                          <a:effectLst/>
                          <a:latin typeface="+mn-lt"/>
                          <a:ea typeface="+mn-ea"/>
                          <a:cs typeface="+mn-cs"/>
                        </a:rPr>
                        <a:t>global warming</a:t>
                      </a:r>
                      <a:r>
                        <a:rPr lang="en-US" sz="900" b="0" kern="1200" dirty="0" smtClean="0">
                          <a:solidFill>
                            <a:schemeClr val="tx1"/>
                          </a:solidFill>
                          <a:effectLst/>
                          <a:latin typeface="+mn-lt"/>
                          <a:ea typeface="+mn-ea"/>
                          <a:cs typeface="+mn-cs"/>
                        </a:rPr>
                        <a:t>. As the CO2 composition increases, the </a:t>
                      </a:r>
                      <a:r>
                        <a:rPr lang="en-US" sz="900" b="1" kern="1200" dirty="0" smtClean="0">
                          <a:solidFill>
                            <a:schemeClr val="tx1"/>
                          </a:solidFill>
                          <a:effectLst/>
                          <a:latin typeface="+mn-lt"/>
                          <a:ea typeface="+mn-ea"/>
                          <a:cs typeface="+mn-cs"/>
                        </a:rPr>
                        <a:t>pH of oceans fall</a:t>
                      </a:r>
                      <a:r>
                        <a:rPr lang="en-US" sz="900" b="0" kern="1200" dirty="0" smtClean="0">
                          <a:solidFill>
                            <a:schemeClr val="tx1"/>
                          </a:solidFill>
                          <a:effectLst/>
                          <a:latin typeface="+mn-lt"/>
                          <a:ea typeface="+mn-ea"/>
                          <a:cs typeface="+mn-cs"/>
                        </a:rPr>
                        <a:t>, affecting oceanic wildlife.</a:t>
                      </a:r>
                      <a:endParaRPr lang="en-GB" sz="900" b="0" kern="1200" dirty="0" smtClean="0">
                        <a:solidFill>
                          <a:schemeClr val="tx1"/>
                        </a:solidFill>
                        <a:effectLst/>
                        <a:latin typeface="+mn-lt"/>
                        <a:ea typeface="+mn-ea"/>
                        <a:cs typeface="+mn-cs"/>
                      </a:endParaRPr>
                    </a:p>
                    <a:p>
                      <a:pPr algn="just">
                        <a:lnSpc>
                          <a:spcPct val="100000"/>
                        </a:lnSpc>
                      </a:pPr>
                      <a:endParaRPr lang="en-GB" sz="900" b="0" u="none" dirty="0" smtClean="0">
                        <a:solidFill>
                          <a:schemeClr val="tx1"/>
                        </a:solidFill>
                        <a:latin typeface="+mn-lt"/>
                      </a:endParaRPr>
                    </a:p>
                    <a:p>
                      <a:pPr algn="just">
                        <a:lnSpc>
                          <a:spcPct val="107000"/>
                        </a:lnSpc>
                        <a:spcAft>
                          <a:spcPts val="800"/>
                        </a:spcAft>
                      </a:pPr>
                      <a:endParaRPr lang="en-GB" sz="9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5" name="Rectangle 34"/>
          <p:cNvSpPr/>
          <p:nvPr/>
        </p:nvSpPr>
        <p:spPr>
          <a:xfrm>
            <a:off x="9792024" y="4412028"/>
            <a:ext cx="2399976" cy="230832"/>
          </a:xfrm>
          <a:prstGeom prst="rect">
            <a:avLst/>
          </a:prstGeom>
        </p:spPr>
        <p:txBody>
          <a:bodyPr wrap="square">
            <a:spAutoFit/>
          </a:bodyPr>
          <a:lstStyle/>
          <a:p>
            <a:pPr lvl="0">
              <a:defRPr/>
            </a:pPr>
            <a:endParaRPr lang="en-US" sz="900" dirty="0">
              <a:solidFill>
                <a:prstClr val="black"/>
              </a:solidFill>
            </a:endParaRPr>
          </a:p>
        </p:txBody>
      </p:sp>
      <p:pic>
        <p:nvPicPr>
          <p:cNvPr id="7" name="Picture 6"/>
          <p:cNvPicPr>
            <a:picLocks noChangeAspect="1"/>
          </p:cNvPicPr>
          <p:nvPr/>
        </p:nvPicPr>
        <p:blipFill rotWithShape="1">
          <a:blip r:embed="rId3"/>
          <a:srcRect l="27841" r="27841"/>
          <a:stretch/>
        </p:blipFill>
        <p:spPr>
          <a:xfrm>
            <a:off x="1717825" y="875705"/>
            <a:ext cx="598976" cy="646331"/>
          </a:xfrm>
          <a:prstGeom prst="rect">
            <a:avLst/>
          </a:prstGeom>
        </p:spPr>
      </p:pic>
      <p:sp>
        <p:nvSpPr>
          <p:cNvPr id="9" name="Rectangle 8"/>
          <p:cNvSpPr/>
          <p:nvPr/>
        </p:nvSpPr>
        <p:spPr>
          <a:xfrm>
            <a:off x="7620" y="875705"/>
            <a:ext cx="1654215" cy="646331"/>
          </a:xfrm>
          <a:prstGeom prst="rect">
            <a:avLst/>
          </a:prstGeom>
        </p:spPr>
        <p:txBody>
          <a:bodyPr wrap="square">
            <a:spAutoFit/>
          </a:bodyPr>
          <a:lstStyle/>
          <a:p>
            <a:pPr lvl="0" algn="just"/>
            <a:r>
              <a:rPr lang="en-US" sz="900" dirty="0">
                <a:solidFill>
                  <a:prstClr val="black"/>
                </a:solidFill>
              </a:rPr>
              <a:t>Atoms have a central </a:t>
            </a:r>
            <a:r>
              <a:rPr lang="en-US" sz="900" b="1" dirty="0">
                <a:solidFill>
                  <a:prstClr val="black"/>
                </a:solidFill>
              </a:rPr>
              <a:t>nucleus</a:t>
            </a:r>
            <a:r>
              <a:rPr lang="en-US" sz="900" dirty="0">
                <a:solidFill>
                  <a:prstClr val="black"/>
                </a:solidFill>
              </a:rPr>
              <a:t> containing </a:t>
            </a:r>
            <a:r>
              <a:rPr lang="en-US" sz="900" b="1" dirty="0">
                <a:solidFill>
                  <a:prstClr val="black"/>
                </a:solidFill>
              </a:rPr>
              <a:t>protons </a:t>
            </a:r>
            <a:r>
              <a:rPr lang="en-US" sz="900" dirty="0">
                <a:solidFill>
                  <a:prstClr val="black"/>
                </a:solidFill>
              </a:rPr>
              <a:t>and </a:t>
            </a:r>
            <a:r>
              <a:rPr lang="en-US" sz="900" b="1" dirty="0">
                <a:solidFill>
                  <a:prstClr val="black"/>
                </a:solidFill>
              </a:rPr>
              <a:t>neutrons. </a:t>
            </a:r>
            <a:r>
              <a:rPr lang="en-US" sz="900" dirty="0">
                <a:solidFill>
                  <a:prstClr val="black"/>
                </a:solidFill>
              </a:rPr>
              <a:t>Outside the nucleus are </a:t>
            </a:r>
            <a:r>
              <a:rPr lang="en-US" sz="900" b="1" dirty="0" smtClean="0">
                <a:solidFill>
                  <a:prstClr val="black"/>
                </a:solidFill>
              </a:rPr>
              <a:t>electrons</a:t>
            </a:r>
            <a:r>
              <a:rPr lang="en-US" sz="900" dirty="0">
                <a:solidFill>
                  <a:prstClr val="black"/>
                </a:solidFill>
              </a:rPr>
              <a:t>.</a:t>
            </a:r>
          </a:p>
        </p:txBody>
      </p:sp>
      <p:graphicFrame>
        <p:nvGraphicFramePr>
          <p:cNvPr id="10" name="Table 9"/>
          <p:cNvGraphicFramePr>
            <a:graphicFrameLocks noGrp="1"/>
          </p:cNvGraphicFramePr>
          <p:nvPr>
            <p:extLst>
              <p:ext uri="{D42A27DB-BD31-4B8C-83A1-F6EECF244321}">
                <p14:modId xmlns:p14="http://schemas.microsoft.com/office/powerpoint/2010/main" val="562015869"/>
              </p:ext>
            </p:extLst>
          </p:nvPr>
        </p:nvGraphicFramePr>
        <p:xfrm>
          <a:off x="289826" y="1531905"/>
          <a:ext cx="1752067" cy="914400"/>
        </p:xfrm>
        <a:graphic>
          <a:graphicData uri="http://schemas.openxmlformats.org/drawingml/2006/table">
            <a:tbl>
              <a:tblPr firstRow="1" bandRow="1">
                <a:tableStyleId>{073A0DAA-6AF3-43AB-8588-CEC1D06C72B9}</a:tableStyleId>
              </a:tblPr>
              <a:tblGrid>
                <a:gridCol w="716926"/>
                <a:gridCol w="440985"/>
                <a:gridCol w="594156"/>
              </a:tblGrid>
              <a:tr h="124167">
                <a:tc>
                  <a:txBody>
                    <a:bodyPr/>
                    <a:lstStyle/>
                    <a:p>
                      <a:r>
                        <a:rPr lang="en-US" sz="900" dirty="0" smtClean="0"/>
                        <a:t>Particle</a:t>
                      </a:r>
                      <a:endParaRPr lang="en-GB" sz="900" dirty="0"/>
                    </a:p>
                  </a:txBody>
                  <a:tcPr/>
                </a:tc>
                <a:tc>
                  <a:txBody>
                    <a:bodyPr/>
                    <a:lstStyle/>
                    <a:p>
                      <a:r>
                        <a:rPr lang="en-US" sz="900" dirty="0" smtClean="0"/>
                        <a:t>Mass</a:t>
                      </a:r>
                    </a:p>
                  </a:txBody>
                  <a:tcPr/>
                </a:tc>
                <a:tc>
                  <a:txBody>
                    <a:bodyPr/>
                    <a:lstStyle/>
                    <a:p>
                      <a:r>
                        <a:rPr lang="en-US" sz="900" dirty="0" smtClean="0"/>
                        <a:t>Charge</a:t>
                      </a:r>
                    </a:p>
                  </a:txBody>
                  <a:tcPr/>
                </a:tc>
              </a:tr>
              <a:tr h="124167">
                <a:tc>
                  <a:txBody>
                    <a:bodyPr/>
                    <a:lstStyle/>
                    <a:p>
                      <a:r>
                        <a:rPr lang="en-US" sz="900" dirty="0" smtClean="0"/>
                        <a:t>Protons</a:t>
                      </a:r>
                      <a:endParaRPr lang="en-GB" sz="900" dirty="0"/>
                    </a:p>
                  </a:txBody>
                  <a:tcPr/>
                </a:tc>
                <a:tc>
                  <a:txBody>
                    <a:bodyPr/>
                    <a:lstStyle/>
                    <a:p>
                      <a:r>
                        <a:rPr lang="en-US" sz="900" dirty="0" smtClean="0"/>
                        <a:t>1</a:t>
                      </a:r>
                    </a:p>
                  </a:txBody>
                  <a:tcPr/>
                </a:tc>
                <a:tc>
                  <a:txBody>
                    <a:bodyPr/>
                    <a:lstStyle/>
                    <a:p>
                      <a:r>
                        <a:rPr lang="en-US" sz="900" dirty="0" smtClean="0"/>
                        <a:t>+1</a:t>
                      </a:r>
                    </a:p>
                  </a:txBody>
                  <a:tcPr/>
                </a:tc>
              </a:tr>
              <a:tr h="124167">
                <a:tc>
                  <a:txBody>
                    <a:bodyPr/>
                    <a:lstStyle/>
                    <a:p>
                      <a:r>
                        <a:rPr lang="en-US" sz="900" dirty="0" smtClean="0"/>
                        <a:t>Neutrons</a:t>
                      </a:r>
                      <a:endParaRPr lang="en-GB" sz="900" dirty="0"/>
                    </a:p>
                  </a:txBody>
                  <a:tcPr/>
                </a:tc>
                <a:tc>
                  <a:txBody>
                    <a:bodyPr/>
                    <a:lstStyle/>
                    <a:p>
                      <a:r>
                        <a:rPr lang="en-US" sz="900" dirty="0" smtClean="0"/>
                        <a:t>1</a:t>
                      </a:r>
                      <a:endParaRPr lang="en-GB" sz="900" dirty="0"/>
                    </a:p>
                  </a:txBody>
                  <a:tcPr/>
                </a:tc>
                <a:tc>
                  <a:txBody>
                    <a:bodyPr/>
                    <a:lstStyle/>
                    <a:p>
                      <a:r>
                        <a:rPr lang="en-US" sz="900" dirty="0" smtClean="0"/>
                        <a:t>0</a:t>
                      </a:r>
                      <a:endParaRPr lang="en-GB" sz="900" dirty="0"/>
                    </a:p>
                  </a:txBody>
                  <a:tcPr/>
                </a:tc>
              </a:tr>
              <a:tr h="124167">
                <a:tc>
                  <a:txBody>
                    <a:bodyPr/>
                    <a:lstStyle/>
                    <a:p>
                      <a:r>
                        <a:rPr lang="en-US" sz="900" dirty="0" smtClean="0"/>
                        <a:t>Electrons</a:t>
                      </a:r>
                      <a:endParaRPr lang="en-GB" sz="900" dirty="0"/>
                    </a:p>
                  </a:txBody>
                  <a:tcPr/>
                </a:tc>
                <a:tc>
                  <a:txBody>
                    <a:bodyPr/>
                    <a:lstStyle/>
                    <a:p>
                      <a:r>
                        <a:rPr lang="en-US" sz="900" dirty="0" smtClean="0"/>
                        <a:t>0</a:t>
                      </a:r>
                      <a:endParaRPr lang="en-GB" sz="900" dirty="0"/>
                    </a:p>
                  </a:txBody>
                  <a:tcPr/>
                </a:tc>
                <a:tc>
                  <a:txBody>
                    <a:bodyPr/>
                    <a:lstStyle/>
                    <a:p>
                      <a:r>
                        <a:rPr lang="en-US" sz="900" dirty="0" smtClean="0"/>
                        <a:t>-1</a:t>
                      </a:r>
                      <a:endParaRPr lang="en-GB" sz="900" dirty="0"/>
                    </a:p>
                  </a:txBody>
                  <a:tcPr/>
                </a:tc>
              </a:tr>
            </a:tbl>
          </a:graphicData>
        </a:graphic>
      </p:graphicFrame>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1024" y="3904612"/>
            <a:ext cx="1287780" cy="753488"/>
          </a:xfrm>
          <a:prstGeom prst="rect">
            <a:avLst/>
          </a:prstGeom>
        </p:spPr>
      </p:pic>
      <p:sp>
        <p:nvSpPr>
          <p:cNvPr id="21" name="Rectangle 20"/>
          <p:cNvSpPr/>
          <p:nvPr/>
        </p:nvSpPr>
        <p:spPr>
          <a:xfrm>
            <a:off x="7620" y="3988686"/>
            <a:ext cx="1158240" cy="1061829"/>
          </a:xfrm>
          <a:prstGeom prst="rect">
            <a:avLst/>
          </a:prstGeom>
        </p:spPr>
        <p:txBody>
          <a:bodyPr wrap="square">
            <a:spAutoFit/>
          </a:bodyPr>
          <a:lstStyle/>
          <a:p>
            <a:pPr lvl="0" algn="just"/>
            <a:r>
              <a:rPr lang="en-US" sz="900" dirty="0">
                <a:solidFill>
                  <a:prstClr val="black"/>
                </a:solidFill>
              </a:rPr>
              <a:t>In the periodic table, </a:t>
            </a:r>
            <a:r>
              <a:rPr lang="en-US" sz="900" b="1" dirty="0">
                <a:solidFill>
                  <a:prstClr val="black"/>
                </a:solidFill>
              </a:rPr>
              <a:t>metals</a:t>
            </a:r>
            <a:r>
              <a:rPr lang="en-US" sz="900" dirty="0">
                <a:solidFill>
                  <a:prstClr val="black"/>
                </a:solidFill>
              </a:rPr>
              <a:t> are </a:t>
            </a:r>
            <a:r>
              <a:rPr lang="en-US" sz="900" dirty="0" smtClean="0">
                <a:solidFill>
                  <a:prstClr val="black"/>
                </a:solidFill>
              </a:rPr>
              <a:t>on </a:t>
            </a:r>
            <a:r>
              <a:rPr lang="en-US" sz="900" dirty="0">
                <a:solidFill>
                  <a:prstClr val="black"/>
                </a:solidFill>
              </a:rPr>
              <a:t>the left, </a:t>
            </a:r>
            <a:r>
              <a:rPr lang="en-US" sz="900" b="1" dirty="0">
                <a:solidFill>
                  <a:prstClr val="black"/>
                </a:solidFill>
              </a:rPr>
              <a:t>non-metals</a:t>
            </a:r>
            <a:r>
              <a:rPr lang="en-US" sz="900" dirty="0">
                <a:solidFill>
                  <a:prstClr val="black"/>
                </a:solidFill>
              </a:rPr>
              <a:t> on the right; elements are listed in order of </a:t>
            </a:r>
            <a:r>
              <a:rPr lang="en-US" sz="900" dirty="0" smtClean="0">
                <a:solidFill>
                  <a:prstClr val="black"/>
                </a:solidFill>
              </a:rPr>
              <a:t>atomic </a:t>
            </a:r>
            <a:r>
              <a:rPr lang="en-US" sz="900" dirty="0">
                <a:solidFill>
                  <a:prstClr val="black"/>
                </a:solidFill>
              </a:rPr>
              <a:t>numbers.</a:t>
            </a:r>
          </a:p>
          <a:p>
            <a:pPr lvl="0" algn="just"/>
            <a:endParaRPr lang="en-US" sz="900" dirty="0">
              <a:solidFill>
                <a:prstClr val="black"/>
              </a:solidFill>
            </a:endParaRPr>
          </a:p>
        </p:txBody>
      </p:sp>
      <p:cxnSp>
        <p:nvCxnSpPr>
          <p:cNvPr id="38" name="Straight Connector 37"/>
          <p:cNvCxnSpPr/>
          <p:nvPr/>
        </p:nvCxnSpPr>
        <p:spPr>
          <a:xfrm flipV="1">
            <a:off x="2430780" y="2714910"/>
            <a:ext cx="2449993" cy="76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rotWithShape="1">
          <a:blip r:embed="rId5"/>
          <a:srcRect l="22022" r="19839"/>
          <a:stretch/>
        </p:blipFill>
        <p:spPr>
          <a:xfrm>
            <a:off x="4330635" y="3786219"/>
            <a:ext cx="502921" cy="1251617"/>
          </a:xfrm>
          <a:prstGeom prst="rect">
            <a:avLst/>
          </a:prstGeom>
        </p:spPr>
      </p:pic>
      <p:sp>
        <p:nvSpPr>
          <p:cNvPr id="40" name="Rectangle 39"/>
          <p:cNvSpPr/>
          <p:nvPr/>
        </p:nvSpPr>
        <p:spPr>
          <a:xfrm>
            <a:off x="2430780" y="3977479"/>
            <a:ext cx="1988819" cy="646331"/>
          </a:xfrm>
          <a:prstGeom prst="rect">
            <a:avLst/>
          </a:prstGeom>
        </p:spPr>
        <p:txBody>
          <a:bodyPr wrap="square">
            <a:spAutoFit/>
          </a:bodyPr>
          <a:lstStyle/>
          <a:p>
            <a:pPr lvl="0" algn="just"/>
            <a:r>
              <a:rPr lang="en-US" sz="900" dirty="0">
                <a:solidFill>
                  <a:prstClr val="black"/>
                </a:solidFill>
              </a:rPr>
              <a:t>Less-reactive metals can be extracted </a:t>
            </a:r>
            <a:r>
              <a:rPr lang="en-US" sz="900" dirty="0" smtClean="0">
                <a:solidFill>
                  <a:prstClr val="black"/>
                </a:solidFill>
              </a:rPr>
              <a:t>through </a:t>
            </a:r>
            <a:r>
              <a:rPr lang="en-US" sz="900" b="1" dirty="0" smtClean="0">
                <a:solidFill>
                  <a:prstClr val="black"/>
                </a:solidFill>
              </a:rPr>
              <a:t>reduction</a:t>
            </a:r>
            <a:r>
              <a:rPr lang="en-US" sz="900" dirty="0" smtClean="0">
                <a:solidFill>
                  <a:prstClr val="black"/>
                </a:solidFill>
              </a:rPr>
              <a:t> with carbon. More-reactive metals cannot be reduced by Carbon and require </a:t>
            </a:r>
            <a:r>
              <a:rPr lang="en-US" sz="900" b="1" dirty="0" smtClean="0">
                <a:solidFill>
                  <a:prstClr val="black"/>
                </a:solidFill>
              </a:rPr>
              <a:t>electrolysis.</a:t>
            </a:r>
            <a:endParaRPr lang="en-US" sz="900" dirty="0">
              <a:solidFill>
                <a:prstClr val="black"/>
              </a:solidFill>
            </a:endParaRPr>
          </a:p>
        </p:txBody>
      </p:sp>
      <p:cxnSp>
        <p:nvCxnSpPr>
          <p:cNvPr id="41" name="Straight Connector 40"/>
          <p:cNvCxnSpPr/>
          <p:nvPr/>
        </p:nvCxnSpPr>
        <p:spPr>
          <a:xfrm flipV="1">
            <a:off x="7307906" y="4867210"/>
            <a:ext cx="2449993" cy="76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7317022" y="1956801"/>
            <a:ext cx="2449993" cy="76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6"/>
          <a:stretch>
            <a:fillRect/>
          </a:stretch>
        </p:blipFill>
        <p:spPr>
          <a:xfrm>
            <a:off x="6791869" y="1964421"/>
            <a:ext cx="485557" cy="366375"/>
          </a:xfrm>
          <a:prstGeom prst="rect">
            <a:avLst/>
          </a:prstGeom>
        </p:spPr>
      </p:pic>
      <p:pic>
        <p:nvPicPr>
          <p:cNvPr id="45" name="Picture 44"/>
          <p:cNvPicPr>
            <a:picLocks noChangeAspect="1"/>
          </p:cNvPicPr>
          <p:nvPr/>
        </p:nvPicPr>
        <p:blipFill>
          <a:blip r:embed="rId7"/>
          <a:stretch>
            <a:fillRect/>
          </a:stretch>
        </p:blipFill>
        <p:spPr>
          <a:xfrm>
            <a:off x="8945880" y="1024598"/>
            <a:ext cx="354819" cy="331278"/>
          </a:xfrm>
          <a:prstGeom prst="rect">
            <a:avLst/>
          </a:prstGeom>
        </p:spPr>
      </p:pic>
      <p:cxnSp>
        <p:nvCxnSpPr>
          <p:cNvPr id="46" name="Straight Connector 45"/>
          <p:cNvCxnSpPr/>
          <p:nvPr/>
        </p:nvCxnSpPr>
        <p:spPr>
          <a:xfrm flipV="1">
            <a:off x="9723119" y="1066024"/>
            <a:ext cx="2449993" cy="76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8"/>
          <a:stretch>
            <a:fillRect/>
          </a:stretch>
        </p:blipFill>
        <p:spPr>
          <a:xfrm>
            <a:off x="4004324" y="5050515"/>
            <a:ext cx="829232" cy="1143977"/>
          </a:xfrm>
          <a:prstGeom prst="rect">
            <a:avLst/>
          </a:prstGeom>
        </p:spPr>
      </p:pic>
      <p:sp>
        <p:nvSpPr>
          <p:cNvPr id="3" name="Rectangle 2"/>
          <p:cNvSpPr/>
          <p:nvPr/>
        </p:nvSpPr>
        <p:spPr>
          <a:xfrm>
            <a:off x="2436902" y="4679769"/>
            <a:ext cx="1567422" cy="1477328"/>
          </a:xfrm>
          <a:prstGeom prst="rect">
            <a:avLst/>
          </a:prstGeom>
        </p:spPr>
        <p:txBody>
          <a:bodyPr wrap="square">
            <a:spAutoFit/>
          </a:bodyPr>
          <a:lstStyle/>
          <a:p>
            <a:pPr lvl="0" algn="just"/>
            <a:r>
              <a:rPr lang="en-US" sz="900" dirty="0">
                <a:solidFill>
                  <a:prstClr val="black"/>
                </a:solidFill>
              </a:rPr>
              <a:t>Iron is extracted from its ore in a </a:t>
            </a:r>
            <a:r>
              <a:rPr lang="en-US" sz="900" b="1" dirty="0">
                <a:solidFill>
                  <a:prstClr val="black"/>
                </a:solidFill>
              </a:rPr>
              <a:t>blast furnace</a:t>
            </a:r>
            <a:r>
              <a:rPr lang="en-US" sz="900" dirty="0">
                <a:solidFill>
                  <a:prstClr val="black"/>
                </a:solidFill>
              </a:rPr>
              <a:t>, where it is heated and reacted with carbon to be reduced. Other extraction methods include </a:t>
            </a:r>
            <a:r>
              <a:rPr lang="en-US" sz="900" b="1" dirty="0">
                <a:solidFill>
                  <a:prstClr val="black"/>
                </a:solidFill>
              </a:rPr>
              <a:t>bioleaching</a:t>
            </a:r>
            <a:r>
              <a:rPr lang="en-US" sz="900" dirty="0">
                <a:solidFill>
                  <a:prstClr val="black"/>
                </a:solidFill>
              </a:rPr>
              <a:t> (using special bacteria to consume copper ions) and </a:t>
            </a:r>
            <a:r>
              <a:rPr lang="en-US" sz="900" b="1" dirty="0" err="1">
                <a:solidFill>
                  <a:prstClr val="black"/>
                </a:solidFill>
              </a:rPr>
              <a:t>phytomining</a:t>
            </a:r>
            <a:r>
              <a:rPr lang="en-US" sz="900" dirty="0">
                <a:solidFill>
                  <a:prstClr val="black"/>
                </a:solidFill>
              </a:rPr>
              <a:t> (using special plants that absorb metals from the soil).</a:t>
            </a:r>
          </a:p>
        </p:txBody>
      </p:sp>
      <p:sp>
        <p:nvSpPr>
          <p:cNvPr id="5" name="Rectangle 4"/>
          <p:cNvSpPr/>
          <p:nvPr/>
        </p:nvSpPr>
        <p:spPr>
          <a:xfrm>
            <a:off x="2436902" y="6069567"/>
            <a:ext cx="2396654" cy="646331"/>
          </a:xfrm>
          <a:prstGeom prst="rect">
            <a:avLst/>
          </a:prstGeom>
        </p:spPr>
        <p:txBody>
          <a:bodyPr wrap="square">
            <a:spAutoFit/>
          </a:bodyPr>
          <a:lstStyle/>
          <a:p>
            <a:pPr lvl="0" algn="just"/>
            <a:r>
              <a:rPr lang="en-US" sz="900" b="1" u="sng" dirty="0">
                <a:solidFill>
                  <a:prstClr val="black"/>
                </a:solidFill>
              </a:rPr>
              <a:t>1.3.4 – Finite Resources</a:t>
            </a:r>
          </a:p>
          <a:p>
            <a:pPr lvl="0" algn="just"/>
            <a:r>
              <a:rPr lang="en-US" sz="900" dirty="0">
                <a:solidFill>
                  <a:prstClr val="black"/>
                </a:solidFill>
              </a:rPr>
              <a:t>Recycling can help to conserve raw materials and reduce pollution and energy consumption but also costs money.</a:t>
            </a:r>
          </a:p>
        </p:txBody>
      </p:sp>
      <p:pic>
        <p:nvPicPr>
          <p:cNvPr id="6" name="Picture 5"/>
          <p:cNvPicPr>
            <a:picLocks noChangeAspect="1"/>
          </p:cNvPicPr>
          <p:nvPr/>
        </p:nvPicPr>
        <p:blipFill>
          <a:blip r:embed="rId9"/>
          <a:stretch>
            <a:fillRect/>
          </a:stretch>
        </p:blipFill>
        <p:spPr>
          <a:xfrm>
            <a:off x="6787207" y="2588264"/>
            <a:ext cx="520699" cy="866701"/>
          </a:xfrm>
          <a:prstGeom prst="rect">
            <a:avLst/>
          </a:prstGeom>
        </p:spPr>
      </p:pic>
      <p:sp>
        <p:nvSpPr>
          <p:cNvPr id="8" name="Rectangle 7"/>
          <p:cNvSpPr/>
          <p:nvPr/>
        </p:nvSpPr>
        <p:spPr>
          <a:xfrm>
            <a:off x="4880772" y="2625308"/>
            <a:ext cx="2099148" cy="923330"/>
          </a:xfrm>
          <a:prstGeom prst="rect">
            <a:avLst/>
          </a:prstGeom>
        </p:spPr>
        <p:txBody>
          <a:bodyPr wrap="square">
            <a:spAutoFit/>
          </a:bodyPr>
          <a:lstStyle/>
          <a:p>
            <a:pPr algn="just"/>
            <a:r>
              <a:rPr lang="en-US" sz="900" b="1" dirty="0">
                <a:solidFill>
                  <a:prstClr val="black"/>
                </a:solidFill>
              </a:rPr>
              <a:t>Fractional distillation </a:t>
            </a:r>
            <a:r>
              <a:rPr lang="en-US" sz="900" dirty="0">
                <a:solidFill>
                  <a:prstClr val="black"/>
                </a:solidFill>
              </a:rPr>
              <a:t>is used to obtain </a:t>
            </a:r>
            <a:r>
              <a:rPr lang="en-US" sz="900" b="1" dirty="0">
                <a:solidFill>
                  <a:prstClr val="black"/>
                </a:solidFill>
              </a:rPr>
              <a:t>fractions</a:t>
            </a:r>
            <a:r>
              <a:rPr lang="en-US" sz="900" dirty="0">
                <a:solidFill>
                  <a:prstClr val="black"/>
                </a:solidFill>
              </a:rPr>
              <a:t> from crude oil. Oil is vaporized then cooled, with different fractions condensing at different parts. </a:t>
            </a:r>
            <a:r>
              <a:rPr lang="en-US" sz="900" dirty="0" smtClean="0">
                <a:solidFill>
                  <a:prstClr val="black"/>
                </a:solidFill>
              </a:rPr>
              <a:t>Short chain alkenes are </a:t>
            </a:r>
            <a:r>
              <a:rPr lang="en-US" sz="900" dirty="0">
                <a:solidFill>
                  <a:prstClr val="black"/>
                </a:solidFill>
              </a:rPr>
              <a:t>good fuels </a:t>
            </a:r>
            <a:r>
              <a:rPr lang="en-US" sz="900" dirty="0" smtClean="0">
                <a:solidFill>
                  <a:prstClr val="black"/>
                </a:solidFill>
              </a:rPr>
              <a:t>because of low </a:t>
            </a:r>
            <a:r>
              <a:rPr lang="en-US" sz="900" dirty="0">
                <a:solidFill>
                  <a:prstClr val="black"/>
                </a:solidFill>
              </a:rPr>
              <a:t>melting point and flammability</a:t>
            </a:r>
            <a:r>
              <a:rPr lang="en-US" sz="900" dirty="0" smtClean="0">
                <a:solidFill>
                  <a:prstClr val="black"/>
                </a:solidFill>
              </a:rPr>
              <a:t>.</a:t>
            </a:r>
            <a:endParaRPr lang="en-GB" dirty="0"/>
          </a:p>
        </p:txBody>
      </p:sp>
      <p:sp>
        <p:nvSpPr>
          <p:cNvPr id="12" name="Rectangle 11"/>
          <p:cNvSpPr/>
          <p:nvPr/>
        </p:nvSpPr>
        <p:spPr>
          <a:xfrm>
            <a:off x="4880772" y="2059999"/>
            <a:ext cx="1969607" cy="507831"/>
          </a:xfrm>
          <a:prstGeom prst="rect">
            <a:avLst/>
          </a:prstGeom>
        </p:spPr>
        <p:txBody>
          <a:bodyPr wrap="square">
            <a:spAutoFit/>
          </a:bodyPr>
          <a:lstStyle/>
          <a:p>
            <a:pPr lvl="0" algn="just">
              <a:defRPr/>
            </a:pPr>
            <a:r>
              <a:rPr lang="en-US" sz="900" b="1" dirty="0">
                <a:solidFill>
                  <a:prstClr val="black"/>
                </a:solidFill>
              </a:rPr>
              <a:t>Alkanes</a:t>
            </a:r>
            <a:r>
              <a:rPr lang="en-US" sz="900" dirty="0">
                <a:solidFill>
                  <a:prstClr val="black"/>
                </a:solidFill>
              </a:rPr>
              <a:t> are </a:t>
            </a:r>
            <a:r>
              <a:rPr lang="en-US" sz="900" b="1" dirty="0">
                <a:solidFill>
                  <a:prstClr val="black"/>
                </a:solidFill>
              </a:rPr>
              <a:t>saturated hydrocarbons </a:t>
            </a:r>
            <a:r>
              <a:rPr lang="en-US" sz="900" dirty="0">
                <a:solidFill>
                  <a:prstClr val="black"/>
                </a:solidFill>
              </a:rPr>
              <a:t>with only </a:t>
            </a:r>
            <a:r>
              <a:rPr lang="en-US" sz="900" b="1" dirty="0">
                <a:solidFill>
                  <a:prstClr val="black"/>
                </a:solidFill>
              </a:rPr>
              <a:t>C-C single bonds </a:t>
            </a:r>
            <a:r>
              <a:rPr lang="en-US" sz="900" dirty="0">
                <a:solidFill>
                  <a:prstClr val="black"/>
                </a:solidFill>
              </a:rPr>
              <a:t>and having </a:t>
            </a:r>
          </a:p>
          <a:p>
            <a:pPr lvl="0" algn="just">
              <a:defRPr/>
            </a:pPr>
            <a:r>
              <a:rPr lang="en-US" sz="900" dirty="0" smtClean="0">
                <a:solidFill>
                  <a:prstClr val="black"/>
                </a:solidFill>
              </a:rPr>
              <a:t>the </a:t>
            </a:r>
            <a:r>
              <a:rPr lang="en-US" sz="900" dirty="0">
                <a:solidFill>
                  <a:prstClr val="black"/>
                </a:solidFill>
              </a:rPr>
              <a:t>general formula </a:t>
            </a:r>
            <a:r>
              <a:rPr lang="en-US" sz="900" b="1" dirty="0">
                <a:solidFill>
                  <a:prstClr val="black"/>
                </a:solidFill>
                <a:ea typeface="Calibri" panose="020F0502020204030204" pitchFamily="34" charset="0"/>
                <a:cs typeface="Times New Roman" panose="02020603050405020304" pitchFamily="18" charset="0"/>
              </a:rPr>
              <a:t>C</a:t>
            </a:r>
            <a:r>
              <a:rPr lang="en-US" sz="900" b="1" baseline="-25000" dirty="0">
                <a:solidFill>
                  <a:prstClr val="black"/>
                </a:solidFill>
                <a:ea typeface="Calibri" panose="020F0502020204030204" pitchFamily="34" charset="0"/>
                <a:cs typeface="Times New Roman" panose="02020603050405020304" pitchFamily="18" charset="0"/>
              </a:rPr>
              <a:t>n</a:t>
            </a:r>
            <a:r>
              <a:rPr lang="en-US" sz="900" b="1" dirty="0">
                <a:solidFill>
                  <a:prstClr val="black"/>
                </a:solidFill>
                <a:ea typeface="Calibri" panose="020F0502020204030204" pitchFamily="34" charset="0"/>
                <a:cs typeface="Times New Roman" panose="02020603050405020304" pitchFamily="18" charset="0"/>
              </a:rPr>
              <a:t>C</a:t>
            </a:r>
            <a:r>
              <a:rPr lang="en-US" sz="900" b="1" baseline="-25000" dirty="0">
                <a:solidFill>
                  <a:prstClr val="black"/>
                </a:solidFill>
                <a:ea typeface="Calibri" panose="020F0502020204030204" pitchFamily="34" charset="0"/>
                <a:cs typeface="Times New Roman" panose="02020603050405020304" pitchFamily="18" charset="0"/>
              </a:rPr>
              <a:t>2n+2 </a:t>
            </a:r>
            <a:endParaRPr lang="en-US" sz="900" dirty="0">
              <a:solidFill>
                <a:prstClr val="black"/>
              </a:solidFill>
            </a:endParaRPr>
          </a:p>
        </p:txBody>
      </p:sp>
      <p:pic>
        <p:nvPicPr>
          <p:cNvPr id="13" name="Picture 12"/>
          <p:cNvPicPr>
            <a:picLocks noChangeAspect="1"/>
          </p:cNvPicPr>
          <p:nvPr/>
        </p:nvPicPr>
        <p:blipFill>
          <a:blip r:embed="rId10"/>
          <a:stretch>
            <a:fillRect/>
          </a:stretch>
        </p:blipFill>
        <p:spPr>
          <a:xfrm>
            <a:off x="6540118" y="4658100"/>
            <a:ext cx="684991" cy="629795"/>
          </a:xfrm>
          <a:prstGeom prst="rect">
            <a:avLst/>
          </a:prstGeom>
        </p:spPr>
      </p:pic>
      <p:sp>
        <p:nvSpPr>
          <p:cNvPr id="14" name="Rectangle 13"/>
          <p:cNvSpPr/>
          <p:nvPr/>
        </p:nvSpPr>
        <p:spPr>
          <a:xfrm>
            <a:off x="4880773" y="4742165"/>
            <a:ext cx="1659346" cy="646331"/>
          </a:xfrm>
          <a:prstGeom prst="rect">
            <a:avLst/>
          </a:prstGeom>
        </p:spPr>
        <p:txBody>
          <a:bodyPr wrap="square">
            <a:spAutoFit/>
          </a:bodyPr>
          <a:lstStyle/>
          <a:p>
            <a:pPr algn="just"/>
            <a:r>
              <a:rPr lang="en-US" sz="900" b="1" dirty="0">
                <a:solidFill>
                  <a:prstClr val="black"/>
                </a:solidFill>
              </a:rPr>
              <a:t>Carbon dioxide </a:t>
            </a:r>
            <a:r>
              <a:rPr lang="en-US" sz="900" dirty="0">
                <a:solidFill>
                  <a:prstClr val="black"/>
                </a:solidFill>
              </a:rPr>
              <a:t>contributes to </a:t>
            </a:r>
            <a:r>
              <a:rPr lang="en-US" sz="900" b="1" dirty="0">
                <a:solidFill>
                  <a:prstClr val="black"/>
                </a:solidFill>
              </a:rPr>
              <a:t>global warming </a:t>
            </a:r>
            <a:r>
              <a:rPr lang="en-US" sz="900" dirty="0">
                <a:solidFill>
                  <a:prstClr val="black"/>
                </a:solidFill>
              </a:rPr>
              <a:t>because it is a </a:t>
            </a:r>
            <a:r>
              <a:rPr lang="en-US" sz="900" b="1" dirty="0">
                <a:solidFill>
                  <a:prstClr val="black"/>
                </a:solidFill>
              </a:rPr>
              <a:t>greenhouse gas</a:t>
            </a:r>
            <a:r>
              <a:rPr lang="en-US" sz="900" dirty="0">
                <a:solidFill>
                  <a:prstClr val="black"/>
                </a:solidFill>
              </a:rPr>
              <a:t>, trapping sunrays in the atmosphere. </a:t>
            </a:r>
            <a:endParaRPr lang="en-GB" dirty="0"/>
          </a:p>
        </p:txBody>
      </p:sp>
      <p:pic>
        <p:nvPicPr>
          <p:cNvPr id="15" name="Picture 14"/>
          <p:cNvPicPr>
            <a:picLocks noChangeAspect="1"/>
          </p:cNvPicPr>
          <p:nvPr/>
        </p:nvPicPr>
        <p:blipFill>
          <a:blip r:embed="rId11"/>
          <a:stretch>
            <a:fillRect/>
          </a:stretch>
        </p:blipFill>
        <p:spPr>
          <a:xfrm>
            <a:off x="10958183" y="1270620"/>
            <a:ext cx="1214929" cy="893460"/>
          </a:xfrm>
          <a:prstGeom prst="rect">
            <a:avLst/>
          </a:prstGeom>
        </p:spPr>
      </p:pic>
      <p:sp>
        <p:nvSpPr>
          <p:cNvPr id="16" name="Rectangle 15"/>
          <p:cNvSpPr/>
          <p:nvPr/>
        </p:nvSpPr>
        <p:spPr>
          <a:xfrm>
            <a:off x="9750716" y="1243461"/>
            <a:ext cx="1294512" cy="1338828"/>
          </a:xfrm>
          <a:prstGeom prst="rect">
            <a:avLst/>
          </a:prstGeom>
        </p:spPr>
        <p:txBody>
          <a:bodyPr wrap="square">
            <a:spAutoFit/>
          </a:bodyPr>
          <a:lstStyle/>
          <a:p>
            <a:pPr algn="just"/>
            <a:r>
              <a:rPr lang="en-US" sz="900" dirty="0">
                <a:solidFill>
                  <a:prstClr val="black"/>
                </a:solidFill>
              </a:rPr>
              <a:t>At the center of the Earth is the </a:t>
            </a:r>
            <a:r>
              <a:rPr lang="en-US" sz="900" b="1" dirty="0">
                <a:solidFill>
                  <a:prstClr val="black"/>
                </a:solidFill>
              </a:rPr>
              <a:t>core</a:t>
            </a:r>
            <a:r>
              <a:rPr lang="en-US" sz="900" dirty="0">
                <a:solidFill>
                  <a:prstClr val="black"/>
                </a:solidFill>
              </a:rPr>
              <a:t>, made mostly of </a:t>
            </a:r>
            <a:r>
              <a:rPr lang="en-US" sz="900" b="1" dirty="0">
                <a:solidFill>
                  <a:prstClr val="black"/>
                </a:solidFill>
              </a:rPr>
              <a:t>molten iron</a:t>
            </a:r>
            <a:r>
              <a:rPr lang="en-US" sz="900" dirty="0">
                <a:solidFill>
                  <a:prstClr val="black"/>
                </a:solidFill>
              </a:rPr>
              <a:t>. Next is the </a:t>
            </a:r>
            <a:r>
              <a:rPr lang="en-US" sz="900" b="1" dirty="0">
                <a:solidFill>
                  <a:prstClr val="black"/>
                </a:solidFill>
              </a:rPr>
              <a:t>mantle</a:t>
            </a:r>
            <a:r>
              <a:rPr lang="en-US" sz="900" dirty="0">
                <a:solidFill>
                  <a:prstClr val="black"/>
                </a:solidFill>
              </a:rPr>
              <a:t> made of rock. The thin outer layer is called the </a:t>
            </a:r>
            <a:r>
              <a:rPr lang="en-US" sz="900" b="1" dirty="0">
                <a:solidFill>
                  <a:prstClr val="black"/>
                </a:solidFill>
              </a:rPr>
              <a:t>crust</a:t>
            </a:r>
            <a:r>
              <a:rPr lang="en-US" sz="900" dirty="0">
                <a:solidFill>
                  <a:prstClr val="black"/>
                </a:solidFill>
              </a:rPr>
              <a:t>. Above the crust is the </a:t>
            </a:r>
            <a:r>
              <a:rPr lang="en-US" sz="900" b="1" dirty="0">
                <a:solidFill>
                  <a:prstClr val="black"/>
                </a:solidFill>
              </a:rPr>
              <a:t>atmosphere</a:t>
            </a:r>
            <a:r>
              <a:rPr lang="en-US" sz="900" dirty="0">
                <a:solidFill>
                  <a:prstClr val="black"/>
                </a:solidFill>
              </a:rPr>
              <a:t>, a layer of </a:t>
            </a:r>
            <a:r>
              <a:rPr lang="en-US" sz="900" b="1" dirty="0" smtClean="0">
                <a:solidFill>
                  <a:prstClr val="black"/>
                </a:solidFill>
              </a:rPr>
              <a:t>gases.</a:t>
            </a:r>
            <a:endParaRPr lang="en-GB" dirty="0"/>
          </a:p>
        </p:txBody>
      </p:sp>
      <p:sp>
        <p:nvSpPr>
          <p:cNvPr id="17" name="Footer Placeholder 16"/>
          <p:cNvSpPr>
            <a:spLocks noGrp="1"/>
          </p:cNvSpPr>
          <p:nvPr>
            <p:ph type="ftr" sz="quarter" idx="11"/>
          </p:nvPr>
        </p:nvSpPr>
        <p:spPr>
          <a:xfrm>
            <a:off x="4062412" y="6582023"/>
            <a:ext cx="4114800" cy="365125"/>
          </a:xfrm>
        </p:spPr>
        <p:txBody>
          <a:bodyPr/>
          <a:lstStyle/>
          <a:p>
            <a:r>
              <a:rPr lang="en-GB" dirty="0" smtClean="0"/>
              <a:t>© </a:t>
            </a:r>
            <a:r>
              <a:rPr lang="en-GB" dirty="0" err="1" smtClean="0"/>
              <a:t>Faiq</a:t>
            </a:r>
            <a:r>
              <a:rPr lang="en-GB" dirty="0" smtClean="0"/>
              <a:t> </a:t>
            </a:r>
            <a:r>
              <a:rPr lang="en-GB" dirty="0" err="1" smtClean="0"/>
              <a:t>Raedaya</a:t>
            </a:r>
            <a:r>
              <a:rPr lang="en-GB" dirty="0" smtClean="0"/>
              <a:t> 2015</a:t>
            </a:r>
            <a:endParaRPr lang="en-GB" dirty="0"/>
          </a:p>
        </p:txBody>
      </p:sp>
    </p:spTree>
    <p:extLst>
      <p:ext uri="{BB962C8B-B14F-4D97-AF65-F5344CB8AC3E}">
        <p14:creationId xmlns:p14="http://schemas.microsoft.com/office/powerpoint/2010/main" val="4095656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99821308"/>
              </p:ext>
            </p:extLst>
          </p:nvPr>
        </p:nvGraphicFramePr>
        <p:xfrm>
          <a:off x="0" y="0"/>
          <a:ext cx="12192000" cy="6858000"/>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85800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1.1.1 – Infrared Radiation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Infrared radiation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is an invisible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electromagnetic</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wave.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Light-colored shiny surfaces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are good at reflecting radiation, so are poor absorbers and emitters.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Dark, matt surfaces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are good absorbers and emitters. It can be used for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heating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and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thermal imaging</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1.1.2 – Kinetic Theory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In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solids</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particles are held closely together by bonds. Can vibrate but not move.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In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liquids</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particles can move past each other. Can flow and take shape of container.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In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gases</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particles are far apart, moving quickly. Can compress and take shape of container.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Evaporation</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absorbs energy away from liquid.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Condensation</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releases energy by creating bonds.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Occurs faster if temperature is higher, more surface area, and higher movement of air.</a:t>
                      </a:r>
                      <a:endParaRPr kumimoji="0" lang="en-US" sz="9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1.1.3 – Conduction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Heat travels through solids by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conduction.</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Upon heating, particles gain energy, vibrating more, passing on the energy.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Metals</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are good conductors due to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free electrons</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1.1.4 – Convection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Convection</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takes place in fluids. Heating a fluid makes it less dense, thus causing it to rise past the cooler particles. Used for hot water systems and radiators.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1.1.6 – Heating Building</a:t>
                      </a:r>
                      <a:r>
                        <a:rPr kumimoji="0" lang="en-GB" sz="900" b="1" i="0" u="sng" strike="noStrike" kern="1200" cap="none" spc="0" normalizeH="0" baseline="0" noProof="0" dirty="0" smtClean="0">
                          <a:ln>
                            <a:noFill/>
                          </a:ln>
                          <a:solidFill>
                            <a:prstClr val="black"/>
                          </a:solidFill>
                          <a:effectLst/>
                          <a:uLnTx/>
                          <a:uFillTx/>
                          <a:latin typeface="+mn-lt"/>
                          <a:ea typeface="+mn-ea"/>
                          <a:cs typeface="+mn-cs"/>
                        </a:rPr>
                        <a: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Solar panels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can be used to heat buildings or water.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Payback time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is the time taken to save the amount of money that an improvement cost.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U-values</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measure energy transfer. Houses can have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insulation</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glazing</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and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thick</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layers</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to be energy-efficient.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1.1.7 – Specific Heat Capacities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Specific heat capacity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is the energy needed to raise the temperature of 1 kg of a material by 1°C.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E = m x c x </a:t>
                      </a:r>
                      <a:r>
                        <a:rPr kumimoji="0" lang="el-GR" sz="900" b="1" i="0" u="none" strike="noStrike" kern="1200" cap="none" spc="0" normalizeH="0" baseline="0" noProof="0" dirty="0" smtClean="0">
                          <a:ln>
                            <a:noFill/>
                          </a:ln>
                          <a:solidFill>
                            <a:prstClr val="black"/>
                          </a:solidFill>
                          <a:effectLst/>
                          <a:uLnTx/>
                          <a:uFillTx/>
                          <a:latin typeface="+mn-lt"/>
                          <a:ea typeface="+mn-ea"/>
                          <a:cs typeface="+mn-cs"/>
                        </a:rPr>
                        <a:t>Θ</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Energy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mass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x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heat capacity</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x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temp. change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1.2.1 – Energy Transfers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Energy</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is needed for processes, and comes in different forms: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kinetic, chemical, electrical, nuclear, gravitational</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etc. Energy cannot be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created</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or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destroyed</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only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transferred</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stored</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or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wasted</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sz="9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1.2.2 – Efficiency and Sankey Diagrams</a:t>
                      </a:r>
                    </a:p>
                    <a:p>
                      <a:pPr algn="just"/>
                      <a:endParaRPr lang="en-US" sz="900" dirty="0" smtClean="0"/>
                    </a:p>
                    <a:p>
                      <a:pPr algn="just"/>
                      <a:endParaRPr lang="en-US" sz="900" dirty="0" smtClean="0"/>
                    </a:p>
                    <a:p>
                      <a:pPr algn="just"/>
                      <a:endParaRPr lang="en-US" sz="900" dirty="0" smtClean="0"/>
                    </a:p>
                    <a:p>
                      <a:pPr algn="just"/>
                      <a:endParaRPr lang="en-US" sz="900" dirty="0" smtClean="0"/>
                    </a:p>
                    <a:p>
                      <a:pPr algn="just"/>
                      <a:endParaRPr lang="en-US" sz="900" dirty="0" smtClean="0"/>
                    </a:p>
                    <a:p>
                      <a:pPr algn="just"/>
                      <a:endParaRPr lang="en-US" sz="900" dirty="0" smtClean="0"/>
                    </a:p>
                    <a:p>
                      <a:pPr algn="just"/>
                      <a:endParaRPr lang="en-US" sz="900" dirty="0" smtClean="0"/>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1.3.1 – Electrical Energy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Electricity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is energy caused by charged particles. The amount of electrical energy a device uses depends on its power and usage time.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E = P x 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Energy = Power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x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Time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1.3.2 – Paying for Electricity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Electricity bills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are worked out from the energy used. </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Cost = number of kWh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x</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 cost per kWh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1.4.1 – Power Stations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Power stations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generate electricity from other forms of energy.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Most power stations use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fossil fuels;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some use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nuclear fuels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(uranium, plutonium) by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nuclear fission</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Biomass</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is biological material obtained from living things.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Biofuels</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are renewable fuels made from biomass (e.g. ethanol, biodiesel, methane).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1.4.2 – Comparing Power Stations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Fossil fuel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power stations release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harmful gases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into the atmosphere.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Nuclear</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power stations produce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hazardous waste</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is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expensive</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and needs to be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decommissioned</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1.4.3 – Renewable Resources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Wind and water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can be used to generate electricity by turning turbines.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hydroelectricity, tidal and wave power</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Solar</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cells contain chemicals that convert light energy into electrical energy.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Geothermal</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energy uses heat from the earth to produce electricity.</a:t>
                      </a:r>
                      <a:endParaRPr kumimoji="0" lang="en-US" sz="9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1.4.4 – Renewables and the Environment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Wind turbines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cause visual and noise pollution. Hydroelectric power stations destroy habitats and change river flow, affecting wildlife. Power stations emit waste gases and uses land which could be used for food or habitats.</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1.4.5 – Electricity Distribution and Voltage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All power stations and electricity users are connected by a system of wires and cables called the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National Grid.</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Voltage is changed using transformers.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P = V x 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Power = Voltage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x</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 Current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Over-ground cables can be damaged my lightning, winds or weather but are easy to find and repair. Underground cables are less likely to be damaged by weather and do not cause visual pollution but are more difficult to repair.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algn="just"/>
                      <a:r>
                        <a:rPr kumimoji="0" lang="en-US" sz="900" b="1" i="0" u="sng" strike="noStrike" kern="1200" cap="none" spc="0" normalizeH="0" baseline="0" dirty="0" smtClean="0">
                          <a:ln>
                            <a:noFill/>
                          </a:ln>
                          <a:solidFill>
                            <a:prstClr val="black"/>
                          </a:solidFill>
                          <a:effectLst/>
                          <a:uLnTx/>
                          <a:uFillTx/>
                          <a:latin typeface="+mn-lt"/>
                          <a:ea typeface="+mn-ea"/>
                          <a:cs typeface="+mn-cs"/>
                        </a:rPr>
                        <a:t>1.5.1 – Waves</a:t>
                      </a:r>
                    </a:p>
                    <a:p>
                      <a:pPr algn="just"/>
                      <a:r>
                        <a:rPr kumimoji="0" lang="en-US" sz="900" b="1" i="0" u="none" strike="noStrike" kern="1200" cap="none" spc="0" normalizeH="0" baseline="0" dirty="0" smtClean="0">
                          <a:ln>
                            <a:noFill/>
                          </a:ln>
                          <a:solidFill>
                            <a:prstClr val="black"/>
                          </a:solidFill>
                          <a:effectLst/>
                          <a:uLnTx/>
                          <a:uFillTx/>
                          <a:latin typeface="+mn-lt"/>
                          <a:ea typeface="+mn-ea"/>
                          <a:cs typeface="+mn-cs"/>
                        </a:rPr>
                        <a:t>Waves </a:t>
                      </a:r>
                      <a:r>
                        <a:rPr kumimoji="0" lang="en-US" sz="900" b="0" i="0" u="none" strike="noStrike" kern="1200" cap="none" spc="0" normalizeH="0" baseline="0" dirty="0" smtClean="0">
                          <a:ln>
                            <a:noFill/>
                          </a:ln>
                          <a:solidFill>
                            <a:prstClr val="black"/>
                          </a:solidFill>
                          <a:effectLst/>
                          <a:uLnTx/>
                          <a:uFillTx/>
                          <a:latin typeface="+mn-lt"/>
                          <a:ea typeface="+mn-ea"/>
                          <a:cs typeface="+mn-cs"/>
                        </a:rPr>
                        <a:t>are oscillations that travels between two places. </a:t>
                      </a:r>
                      <a:r>
                        <a:rPr kumimoji="0" lang="en-US" sz="900" b="1" i="0" u="none" strike="noStrike" kern="1200" cap="none" spc="0" normalizeH="0" baseline="0" dirty="0" smtClean="0">
                          <a:ln>
                            <a:noFill/>
                          </a:ln>
                          <a:solidFill>
                            <a:prstClr val="black"/>
                          </a:solidFill>
                          <a:effectLst/>
                          <a:uLnTx/>
                          <a:uFillTx/>
                          <a:latin typeface="+mn-lt"/>
                          <a:ea typeface="+mn-ea"/>
                          <a:cs typeface="+mn-cs"/>
                        </a:rPr>
                        <a:t>Transverse</a:t>
                      </a:r>
                      <a:r>
                        <a:rPr kumimoji="0" lang="en-US" sz="900" b="0" i="0" u="none" strike="noStrike" kern="1200" cap="none" spc="0" normalizeH="0" baseline="0" dirty="0" smtClean="0">
                          <a:ln>
                            <a:noFill/>
                          </a:ln>
                          <a:solidFill>
                            <a:prstClr val="black"/>
                          </a:solidFill>
                          <a:effectLst/>
                          <a:uLnTx/>
                          <a:uFillTx/>
                          <a:latin typeface="+mn-lt"/>
                          <a:ea typeface="+mn-ea"/>
                          <a:cs typeface="+mn-cs"/>
                        </a:rPr>
                        <a:t> waves are where oscillations are </a:t>
                      </a:r>
                      <a:r>
                        <a:rPr kumimoji="0" lang="en-US" sz="900" b="1" i="0" u="none" strike="noStrike" kern="1200" cap="none" spc="0" normalizeH="0" baseline="0" dirty="0" smtClean="0">
                          <a:ln>
                            <a:noFill/>
                          </a:ln>
                          <a:solidFill>
                            <a:prstClr val="black"/>
                          </a:solidFill>
                          <a:effectLst/>
                          <a:uLnTx/>
                          <a:uFillTx/>
                          <a:latin typeface="+mn-lt"/>
                          <a:ea typeface="+mn-ea"/>
                          <a:cs typeface="+mn-cs"/>
                        </a:rPr>
                        <a:t>perpendicular</a:t>
                      </a:r>
                      <a:r>
                        <a:rPr kumimoji="0" lang="en-US" sz="900" b="0" i="0" u="none" strike="noStrike" kern="1200" cap="none" spc="0" normalizeH="0" baseline="0" dirty="0" smtClean="0">
                          <a:ln>
                            <a:noFill/>
                          </a:ln>
                          <a:solidFill>
                            <a:prstClr val="black"/>
                          </a:solidFill>
                          <a:effectLst/>
                          <a:uLnTx/>
                          <a:uFillTx/>
                          <a:latin typeface="+mn-lt"/>
                          <a:ea typeface="+mn-ea"/>
                          <a:cs typeface="+mn-cs"/>
                        </a:rPr>
                        <a:t> to  the direction of energy transfer. (e.g. electromagnetic) </a:t>
                      </a:r>
                      <a:r>
                        <a:rPr kumimoji="0" lang="en-US" sz="900" b="1" i="0" u="none" strike="noStrike" kern="1200" cap="none" spc="0" normalizeH="0" baseline="0" dirty="0" smtClean="0">
                          <a:ln>
                            <a:noFill/>
                          </a:ln>
                          <a:solidFill>
                            <a:prstClr val="black"/>
                          </a:solidFill>
                          <a:effectLst/>
                          <a:uLnTx/>
                          <a:uFillTx/>
                          <a:latin typeface="+mn-lt"/>
                          <a:ea typeface="+mn-ea"/>
                          <a:cs typeface="+mn-cs"/>
                        </a:rPr>
                        <a:t>Longitudinal</a:t>
                      </a:r>
                      <a:r>
                        <a:rPr kumimoji="0" lang="en-US" sz="900" b="0" i="0" u="none" strike="noStrike" kern="1200" cap="none" spc="0" normalizeH="0" baseline="0" dirty="0" smtClean="0">
                          <a:ln>
                            <a:noFill/>
                          </a:ln>
                          <a:solidFill>
                            <a:prstClr val="black"/>
                          </a:solidFill>
                          <a:effectLst/>
                          <a:uLnTx/>
                          <a:uFillTx/>
                          <a:latin typeface="+mn-lt"/>
                          <a:ea typeface="+mn-ea"/>
                          <a:cs typeface="+mn-cs"/>
                        </a:rPr>
                        <a:t> waves are where oscillations are </a:t>
                      </a:r>
                      <a:r>
                        <a:rPr kumimoji="0" lang="en-US" sz="900" b="1" i="0" u="none" strike="noStrike" kern="1200" cap="none" spc="0" normalizeH="0" baseline="0" dirty="0" smtClean="0">
                          <a:ln>
                            <a:noFill/>
                          </a:ln>
                          <a:solidFill>
                            <a:prstClr val="black"/>
                          </a:solidFill>
                          <a:effectLst/>
                          <a:uLnTx/>
                          <a:uFillTx/>
                          <a:latin typeface="+mn-lt"/>
                          <a:ea typeface="+mn-ea"/>
                          <a:cs typeface="+mn-cs"/>
                        </a:rPr>
                        <a:t>parallel</a:t>
                      </a:r>
                      <a:r>
                        <a:rPr kumimoji="0" lang="en-US" sz="900" b="0" i="0" u="none" strike="noStrike" kern="1200" cap="none" spc="0" normalizeH="0" baseline="0" dirty="0" smtClean="0">
                          <a:ln>
                            <a:noFill/>
                          </a:ln>
                          <a:solidFill>
                            <a:prstClr val="black"/>
                          </a:solidFill>
                          <a:effectLst/>
                          <a:uLnTx/>
                          <a:uFillTx/>
                          <a:latin typeface="+mn-lt"/>
                          <a:ea typeface="+mn-ea"/>
                          <a:cs typeface="+mn-cs"/>
                        </a:rPr>
                        <a:t> to the direction of energy transfer (e.g. sound).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endParaRPr kumimoji="0" lang="en-US" sz="900" b="0" i="0" u="none"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0" i="0" u="none"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0" i="0" u="none"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0" i="0" u="none"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0" i="0" u="none"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0" i="0" u="none" strike="noStrike" kern="1200" cap="none" spc="0" normalizeH="0" baseline="0" dirty="0" smtClean="0">
                        <a:ln>
                          <a:noFill/>
                        </a:ln>
                        <a:solidFill>
                          <a:prstClr val="black"/>
                        </a:solidFill>
                        <a:effectLst/>
                        <a:uLnTx/>
                        <a:uFillTx/>
                        <a:latin typeface="+mn-lt"/>
                        <a:ea typeface="+mn-ea"/>
                        <a:cs typeface="+mn-cs"/>
                      </a:endParaRPr>
                    </a:p>
                    <a:p>
                      <a:pPr algn="just"/>
                      <a:r>
                        <a:rPr kumimoji="0" lang="en-US" sz="900" b="1" i="0" u="sng" strike="noStrike" kern="1200" cap="none" spc="0" normalizeH="0" baseline="0" dirty="0" smtClean="0">
                          <a:ln>
                            <a:noFill/>
                          </a:ln>
                          <a:solidFill>
                            <a:prstClr val="black"/>
                          </a:solidFill>
                          <a:effectLst/>
                          <a:uLnTx/>
                          <a:uFillTx/>
                          <a:latin typeface="+mn-lt"/>
                          <a:ea typeface="+mn-ea"/>
                          <a:cs typeface="+mn-cs"/>
                        </a:rPr>
                        <a:t>1.5.2 – Measuring Waves</a:t>
                      </a:r>
                    </a:p>
                    <a:p>
                      <a:pPr algn="just"/>
                      <a:r>
                        <a:rPr kumimoji="0" lang="en-US" sz="900" b="0" i="0" u="none" strike="noStrike" kern="1200" cap="none" spc="0" normalizeH="0" baseline="0" dirty="0" smtClean="0">
                          <a:ln>
                            <a:noFill/>
                          </a:ln>
                          <a:solidFill>
                            <a:prstClr val="black"/>
                          </a:solidFill>
                          <a:effectLst/>
                          <a:uLnTx/>
                          <a:uFillTx/>
                          <a:latin typeface="+mn-lt"/>
                          <a:ea typeface="+mn-ea"/>
                          <a:cs typeface="+mn-cs"/>
                        </a:rPr>
                        <a:t>A </a:t>
                      </a:r>
                      <a:r>
                        <a:rPr kumimoji="0" lang="en-US" sz="900" b="1" i="0" u="none" strike="noStrike" kern="1200" cap="none" spc="0" normalizeH="0" baseline="0" dirty="0" smtClean="0">
                          <a:ln>
                            <a:noFill/>
                          </a:ln>
                          <a:solidFill>
                            <a:prstClr val="black"/>
                          </a:solidFill>
                          <a:effectLst/>
                          <a:uLnTx/>
                          <a:uFillTx/>
                          <a:latin typeface="+mn-lt"/>
                          <a:ea typeface="+mn-ea"/>
                          <a:cs typeface="+mn-cs"/>
                        </a:rPr>
                        <a:t>wavelength </a:t>
                      </a:r>
                      <a:r>
                        <a:rPr kumimoji="0" lang="en-US" sz="900" b="0" i="0" u="none" strike="noStrike" kern="1200" cap="none" spc="0" normalizeH="0" baseline="0" dirty="0" smtClean="0">
                          <a:ln>
                            <a:noFill/>
                          </a:ln>
                          <a:solidFill>
                            <a:prstClr val="black"/>
                          </a:solidFill>
                          <a:effectLst/>
                          <a:uLnTx/>
                          <a:uFillTx/>
                          <a:latin typeface="+mn-lt"/>
                          <a:ea typeface="+mn-ea"/>
                          <a:cs typeface="+mn-cs"/>
                        </a:rPr>
                        <a:t>is the length of one complete wave. The </a:t>
                      </a:r>
                      <a:r>
                        <a:rPr kumimoji="0" lang="en-US" sz="900" b="1" i="0" u="none" strike="noStrike" kern="1200" cap="none" spc="0" normalizeH="0" baseline="0" dirty="0" smtClean="0">
                          <a:ln>
                            <a:noFill/>
                          </a:ln>
                          <a:solidFill>
                            <a:prstClr val="black"/>
                          </a:solidFill>
                          <a:effectLst/>
                          <a:uLnTx/>
                          <a:uFillTx/>
                          <a:latin typeface="+mn-lt"/>
                          <a:ea typeface="+mn-ea"/>
                          <a:cs typeface="+mn-cs"/>
                        </a:rPr>
                        <a:t>amplitude </a:t>
                      </a:r>
                      <a:r>
                        <a:rPr kumimoji="0" lang="en-US" sz="900" b="0" i="0" u="none" strike="noStrike" kern="1200" cap="none" spc="0" normalizeH="0" baseline="0" dirty="0" smtClean="0">
                          <a:ln>
                            <a:noFill/>
                          </a:ln>
                          <a:solidFill>
                            <a:prstClr val="black"/>
                          </a:solidFill>
                          <a:effectLst/>
                          <a:uLnTx/>
                          <a:uFillTx/>
                          <a:latin typeface="+mn-lt"/>
                          <a:ea typeface="+mn-ea"/>
                          <a:cs typeface="+mn-cs"/>
                        </a:rPr>
                        <a:t>is the maximum displacement that a point moves away from zero. </a:t>
                      </a:r>
                      <a:r>
                        <a:rPr kumimoji="0" lang="en-US" sz="900" b="1" i="0" u="none" strike="noStrike" kern="1200" cap="none" spc="0" normalizeH="0" baseline="0" dirty="0" smtClean="0">
                          <a:ln>
                            <a:noFill/>
                          </a:ln>
                          <a:solidFill>
                            <a:prstClr val="black"/>
                          </a:solidFill>
                          <a:effectLst/>
                          <a:uLnTx/>
                          <a:uFillTx/>
                          <a:latin typeface="+mn-lt"/>
                          <a:ea typeface="+mn-ea"/>
                          <a:cs typeface="+mn-cs"/>
                        </a:rPr>
                        <a:t>Frequency </a:t>
                      </a:r>
                      <a:r>
                        <a:rPr kumimoji="0" lang="en-US" sz="900" b="0" i="0" u="none" strike="noStrike" kern="1200" cap="none" spc="0" normalizeH="0" baseline="0" dirty="0" smtClean="0">
                          <a:ln>
                            <a:noFill/>
                          </a:ln>
                          <a:solidFill>
                            <a:prstClr val="black"/>
                          </a:solidFill>
                          <a:effectLst/>
                          <a:uLnTx/>
                          <a:uFillTx/>
                          <a:latin typeface="+mn-lt"/>
                          <a:ea typeface="+mn-ea"/>
                          <a:cs typeface="+mn-cs"/>
                        </a:rPr>
                        <a:t>is the number of cycles passing a point in one second. </a:t>
                      </a:r>
                      <a:r>
                        <a:rPr kumimoji="0" lang="en-US" sz="900" b="1" i="0" u="none" strike="noStrike" kern="1200" cap="none" spc="0" normalizeH="0" baseline="0" dirty="0" smtClean="0">
                          <a:ln>
                            <a:noFill/>
                          </a:ln>
                          <a:solidFill>
                            <a:prstClr val="black"/>
                          </a:solidFill>
                          <a:effectLst/>
                          <a:uLnTx/>
                          <a:uFillTx/>
                          <a:latin typeface="+mn-lt"/>
                          <a:ea typeface="+mn-ea"/>
                          <a:cs typeface="+mn-cs"/>
                        </a:rPr>
                        <a:t>Wave speed </a:t>
                      </a:r>
                      <a:r>
                        <a:rPr kumimoji="0" lang="en-US" sz="900" b="0" i="0" u="none" strike="noStrike" kern="1200" cap="none" spc="0" normalizeH="0" baseline="0" dirty="0" smtClean="0">
                          <a:ln>
                            <a:noFill/>
                          </a:ln>
                          <a:solidFill>
                            <a:prstClr val="black"/>
                          </a:solidFill>
                          <a:effectLst/>
                          <a:uLnTx/>
                          <a:uFillTx/>
                          <a:latin typeface="+mn-lt"/>
                          <a:ea typeface="+mn-ea"/>
                          <a:cs typeface="+mn-cs"/>
                        </a:rPr>
                        <a:t>depends on the medium.</a:t>
                      </a:r>
                    </a:p>
                    <a:p>
                      <a:pPr algn="ctr"/>
                      <a:r>
                        <a:rPr kumimoji="0" lang="en-US" sz="900" b="1" i="0" u="none" strike="noStrike" kern="1200" cap="none" spc="0" normalizeH="0" baseline="0" dirty="0" smtClean="0">
                          <a:ln>
                            <a:noFill/>
                          </a:ln>
                          <a:solidFill>
                            <a:prstClr val="black"/>
                          </a:solidFill>
                          <a:effectLst/>
                          <a:uLnTx/>
                          <a:uFillTx/>
                          <a:latin typeface="+mn-lt"/>
                          <a:ea typeface="+mn-ea"/>
                          <a:cs typeface="+mn-cs"/>
                        </a:rPr>
                        <a:t>V = f x </a:t>
                      </a:r>
                      <a:r>
                        <a:rPr kumimoji="0" lang="el-GR" sz="900" b="1" i="0" u="none" strike="noStrike" kern="1200" cap="none" spc="0" normalizeH="0" baseline="0" dirty="0" smtClean="0">
                          <a:ln>
                            <a:noFill/>
                          </a:ln>
                          <a:solidFill>
                            <a:prstClr val="black"/>
                          </a:solidFill>
                          <a:effectLst/>
                          <a:uLnTx/>
                          <a:uFillTx/>
                          <a:latin typeface="+mn-lt"/>
                          <a:ea typeface="+mn-ea"/>
                          <a:cs typeface="+mn-cs"/>
                        </a:rPr>
                        <a:t>λ</a:t>
                      </a:r>
                      <a:endParaRPr kumimoji="0" lang="en-US" sz="900" b="1" i="0" u="none" strike="noStrike" kern="1200" cap="none" spc="0" normalizeH="0" baseline="0" dirty="0" smtClean="0">
                        <a:ln>
                          <a:noFill/>
                        </a:ln>
                        <a:solidFill>
                          <a:prstClr val="black"/>
                        </a:solidFill>
                        <a:effectLst/>
                        <a:uLnTx/>
                        <a:uFillTx/>
                        <a:latin typeface="+mn-lt"/>
                        <a:ea typeface="+mn-ea"/>
                        <a:cs typeface="+mn-cs"/>
                      </a:endParaRPr>
                    </a:p>
                    <a:p>
                      <a:pPr algn="ctr"/>
                      <a:r>
                        <a:rPr kumimoji="0" lang="en-US" sz="900" b="1" i="0" u="none" strike="noStrike" kern="1200" cap="none" spc="0" normalizeH="0" baseline="0" dirty="0" smtClean="0">
                          <a:ln>
                            <a:noFill/>
                          </a:ln>
                          <a:solidFill>
                            <a:prstClr val="black"/>
                          </a:solidFill>
                          <a:effectLst/>
                          <a:uLnTx/>
                          <a:uFillTx/>
                          <a:latin typeface="+mn-lt"/>
                          <a:ea typeface="+mn-ea"/>
                          <a:cs typeface="+mn-cs"/>
                        </a:rPr>
                        <a:t>Speed = frequency </a:t>
                      </a:r>
                      <a:r>
                        <a:rPr kumimoji="0" lang="en-US" sz="900" b="0" i="0" u="none" strike="noStrike" kern="1200" cap="none" spc="0" normalizeH="0" baseline="0" dirty="0" smtClean="0">
                          <a:ln>
                            <a:noFill/>
                          </a:ln>
                          <a:solidFill>
                            <a:prstClr val="black"/>
                          </a:solidFill>
                          <a:effectLst/>
                          <a:uLnTx/>
                          <a:uFillTx/>
                          <a:latin typeface="+mn-lt"/>
                          <a:ea typeface="+mn-ea"/>
                          <a:cs typeface="+mn-cs"/>
                        </a:rPr>
                        <a:t>x </a:t>
                      </a:r>
                      <a:r>
                        <a:rPr kumimoji="0" lang="en-US" sz="900" b="1" i="0" u="none" strike="noStrike" kern="1200" cap="none" spc="0" normalizeH="0" baseline="0" dirty="0" smtClean="0">
                          <a:ln>
                            <a:noFill/>
                          </a:ln>
                          <a:solidFill>
                            <a:prstClr val="black"/>
                          </a:solidFill>
                          <a:effectLst/>
                          <a:uLnTx/>
                          <a:uFillTx/>
                          <a:latin typeface="+mn-lt"/>
                          <a:ea typeface="+mn-ea"/>
                          <a:cs typeface="+mn-cs"/>
                        </a:rPr>
                        <a:t>wavelength</a:t>
                      </a:r>
                    </a:p>
                    <a:p>
                      <a:pPr algn="just"/>
                      <a:endParaRPr kumimoji="0" lang="en-US" sz="900" b="1" i="0" u="none" strike="noStrike" kern="1200" cap="none" spc="0" normalizeH="0" baseline="0" dirty="0" smtClean="0">
                        <a:ln>
                          <a:noFill/>
                        </a:ln>
                        <a:solidFill>
                          <a:prstClr val="black"/>
                        </a:solidFill>
                        <a:effectLst/>
                        <a:uLnTx/>
                        <a:uFillTx/>
                        <a:latin typeface="+mn-lt"/>
                        <a:ea typeface="+mn-ea"/>
                        <a:cs typeface="+mn-cs"/>
                      </a:endParaRPr>
                    </a:p>
                    <a:p>
                      <a:pPr algn="just"/>
                      <a:r>
                        <a:rPr kumimoji="0" lang="en-US" sz="900" b="1" i="0" u="sng" strike="noStrike" kern="1200" cap="none" spc="0" normalizeH="0" baseline="0" dirty="0" smtClean="0">
                          <a:ln>
                            <a:noFill/>
                          </a:ln>
                          <a:solidFill>
                            <a:prstClr val="black"/>
                          </a:solidFill>
                          <a:effectLst/>
                          <a:uLnTx/>
                          <a:uFillTx/>
                          <a:latin typeface="+mn-lt"/>
                          <a:ea typeface="+mn-ea"/>
                          <a:cs typeface="+mn-cs"/>
                        </a:rPr>
                        <a:t>1.5.3 – Wave Behavior</a:t>
                      </a:r>
                    </a:p>
                    <a:p>
                      <a:pPr algn="just"/>
                      <a:r>
                        <a:rPr kumimoji="0" lang="en-US" sz="900" b="0" i="0" u="none" strike="noStrike" kern="1200" cap="none" spc="0" normalizeH="0" baseline="0" dirty="0" smtClean="0">
                          <a:ln>
                            <a:noFill/>
                          </a:ln>
                          <a:solidFill>
                            <a:prstClr val="black"/>
                          </a:solidFill>
                          <a:effectLst/>
                          <a:uLnTx/>
                          <a:uFillTx/>
                          <a:latin typeface="+mn-lt"/>
                          <a:ea typeface="+mn-ea"/>
                          <a:cs typeface="+mn-cs"/>
                        </a:rPr>
                        <a:t>When waves are transmitted, they are travelling through a medium. All waves can be </a:t>
                      </a:r>
                      <a:r>
                        <a:rPr kumimoji="0" lang="en-US" sz="900" b="1" i="0" u="none" strike="noStrike" kern="1200" cap="none" spc="0" normalizeH="0" baseline="0" dirty="0" smtClean="0">
                          <a:ln>
                            <a:noFill/>
                          </a:ln>
                          <a:solidFill>
                            <a:prstClr val="black"/>
                          </a:solidFill>
                          <a:effectLst/>
                          <a:uLnTx/>
                          <a:uFillTx/>
                          <a:latin typeface="+mn-lt"/>
                          <a:ea typeface="+mn-ea"/>
                          <a:cs typeface="+mn-cs"/>
                        </a:rPr>
                        <a:t>reflected</a:t>
                      </a:r>
                      <a:r>
                        <a:rPr kumimoji="0" lang="en-US" sz="900" b="0" i="0" u="none" strike="noStrike" kern="1200" cap="none" spc="0" normalizeH="0" baseline="0" dirty="0" smtClean="0">
                          <a:ln>
                            <a:noFill/>
                          </a:ln>
                          <a:solidFill>
                            <a:prstClr val="black"/>
                          </a:solidFill>
                          <a:effectLst/>
                          <a:uLnTx/>
                          <a:uFillTx/>
                          <a:latin typeface="+mn-lt"/>
                          <a:ea typeface="+mn-ea"/>
                          <a:cs typeface="+mn-cs"/>
                        </a:rPr>
                        <a:t>, </a:t>
                      </a:r>
                      <a:r>
                        <a:rPr kumimoji="0" lang="en-US" sz="900" b="1" i="0" u="none" strike="noStrike" kern="1200" cap="none" spc="0" normalizeH="0" baseline="0" dirty="0" smtClean="0">
                          <a:ln>
                            <a:noFill/>
                          </a:ln>
                          <a:solidFill>
                            <a:prstClr val="black"/>
                          </a:solidFill>
                          <a:effectLst/>
                          <a:uLnTx/>
                          <a:uFillTx/>
                          <a:latin typeface="+mn-lt"/>
                          <a:ea typeface="+mn-ea"/>
                          <a:cs typeface="+mn-cs"/>
                        </a:rPr>
                        <a:t>refracted</a:t>
                      </a:r>
                      <a:r>
                        <a:rPr kumimoji="0" lang="en-US" sz="900" b="0" i="0" u="none" strike="noStrike" kern="1200" cap="none" spc="0" normalizeH="0" baseline="0" dirty="0" smtClean="0">
                          <a:ln>
                            <a:noFill/>
                          </a:ln>
                          <a:solidFill>
                            <a:prstClr val="black"/>
                          </a:solidFill>
                          <a:effectLst/>
                          <a:uLnTx/>
                          <a:uFillTx/>
                          <a:latin typeface="+mn-lt"/>
                          <a:ea typeface="+mn-ea"/>
                          <a:cs typeface="+mn-cs"/>
                        </a:rPr>
                        <a:t> and </a:t>
                      </a:r>
                      <a:r>
                        <a:rPr kumimoji="0" lang="en-US" sz="900" b="1" i="0" u="none" strike="noStrike" kern="1200" cap="none" spc="0" normalizeH="0" baseline="0" dirty="0" smtClean="0">
                          <a:ln>
                            <a:noFill/>
                          </a:ln>
                          <a:solidFill>
                            <a:prstClr val="black"/>
                          </a:solidFill>
                          <a:effectLst/>
                          <a:uLnTx/>
                          <a:uFillTx/>
                          <a:latin typeface="+mn-lt"/>
                          <a:ea typeface="+mn-ea"/>
                          <a:cs typeface="+mn-cs"/>
                        </a:rPr>
                        <a:t>diffracted</a:t>
                      </a:r>
                      <a:r>
                        <a:rPr kumimoji="0" lang="en-US" sz="900" b="0" i="0" u="none" strike="noStrike" kern="1200" cap="none" spc="0" normalizeH="0" baseline="0" dirty="0" smtClean="0">
                          <a:ln>
                            <a:noFill/>
                          </a:ln>
                          <a:solidFill>
                            <a:prstClr val="black"/>
                          </a:solidFill>
                          <a:effectLst/>
                          <a:uLnTx/>
                          <a:uFillTx/>
                          <a:latin typeface="+mn-lt"/>
                          <a:ea typeface="+mn-ea"/>
                          <a:cs typeface="+mn-cs"/>
                        </a:rPr>
                        <a:t>.</a:t>
                      </a:r>
                    </a:p>
                    <a:p>
                      <a:pPr algn="just"/>
                      <a:endParaRPr kumimoji="0" lang="en-US" sz="900" b="0" i="0" u="none"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0" i="0" u="none"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0" i="0" u="none"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0" i="0" u="none"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0" i="0" u="none"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0" i="0" u="none"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0" i="0" u="none"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0" i="0" u="none"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0" i="0" u="none"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0" i="0" u="none"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0" i="0" u="none"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0" i="0" u="none"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0" i="0" u="none"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0" i="0" u="none"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0" i="0" u="none"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0" i="0" u="none"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0" i="0" u="none"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0" i="0" u="none"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0" i="0" u="none"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0" i="0" u="none" strike="noStrike" kern="1200" cap="none" spc="0" normalizeH="0" baseline="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1.5.4 – Electromagnetic Waves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The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electromagnetic spectrum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is the complete range of electromagnetic wavelengths, all travelling at the speed of light (3x10^8 m/s) in a vacuum. </a:t>
                      </a:r>
                      <a:endParaRPr kumimoji="0" lang="en-US" sz="900" b="0" i="0" u="none" strike="noStrike" kern="1200" cap="none" spc="0" normalizeH="0" baseline="0" dirty="0" smtClean="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kumimoji="0" lang="en-US" sz="900" b="1" i="0" u="sng" strike="noStrike" kern="1200" cap="none" spc="0" normalizeH="0" baseline="0" dirty="0" smtClean="0">
                          <a:ln>
                            <a:noFill/>
                          </a:ln>
                          <a:solidFill>
                            <a:prstClr val="black"/>
                          </a:solidFill>
                          <a:effectLst/>
                          <a:uLnTx/>
                          <a:uFillTx/>
                          <a:latin typeface="+mn-lt"/>
                          <a:ea typeface="+mn-ea"/>
                          <a:cs typeface="+mn-cs"/>
                        </a:rPr>
                        <a:t>1.5.5 – Radio Waves and Microwaves</a:t>
                      </a:r>
                    </a:p>
                    <a:p>
                      <a:pPr algn="just"/>
                      <a:r>
                        <a:rPr kumimoji="0" lang="en-US" sz="900" b="1" i="0" u="none" strike="noStrike" kern="1200" cap="none" spc="0" normalizeH="0" baseline="0" dirty="0" smtClean="0">
                          <a:ln>
                            <a:noFill/>
                          </a:ln>
                          <a:solidFill>
                            <a:prstClr val="black"/>
                          </a:solidFill>
                          <a:effectLst/>
                          <a:uLnTx/>
                          <a:uFillTx/>
                          <a:latin typeface="+mn-lt"/>
                          <a:ea typeface="+mn-ea"/>
                          <a:cs typeface="+mn-cs"/>
                        </a:rPr>
                        <a:t>Radio waves </a:t>
                      </a:r>
                      <a:r>
                        <a:rPr kumimoji="0" lang="en-US" sz="900" b="0" i="0" u="none" strike="noStrike" kern="1200" cap="none" spc="0" normalizeH="0" baseline="0" dirty="0" smtClean="0">
                          <a:ln>
                            <a:noFill/>
                          </a:ln>
                          <a:solidFill>
                            <a:prstClr val="black"/>
                          </a:solidFill>
                          <a:effectLst/>
                          <a:uLnTx/>
                          <a:uFillTx/>
                          <a:latin typeface="+mn-lt"/>
                          <a:ea typeface="+mn-ea"/>
                          <a:cs typeface="+mn-cs"/>
                        </a:rPr>
                        <a:t>are used to broadcast radio and television signals from transmitters and diffract through large objects. </a:t>
                      </a:r>
                      <a:r>
                        <a:rPr kumimoji="0" lang="en-US" sz="900" b="1" i="0" u="none" strike="noStrike" kern="1200" cap="none" spc="0" normalizeH="0" baseline="0" dirty="0" smtClean="0">
                          <a:ln>
                            <a:noFill/>
                          </a:ln>
                          <a:solidFill>
                            <a:prstClr val="black"/>
                          </a:solidFill>
                          <a:effectLst/>
                          <a:uLnTx/>
                          <a:uFillTx/>
                          <a:latin typeface="+mn-lt"/>
                          <a:ea typeface="+mn-ea"/>
                          <a:cs typeface="+mn-cs"/>
                        </a:rPr>
                        <a:t>Microwaves </a:t>
                      </a:r>
                      <a:r>
                        <a:rPr kumimoji="0" lang="en-US" sz="900" b="0" i="0" u="none" strike="noStrike" kern="1200" cap="none" spc="0" normalizeH="0" baseline="0" dirty="0" smtClean="0">
                          <a:ln>
                            <a:noFill/>
                          </a:ln>
                          <a:solidFill>
                            <a:prstClr val="black"/>
                          </a:solidFill>
                          <a:effectLst/>
                          <a:uLnTx/>
                          <a:uFillTx/>
                          <a:latin typeface="+mn-lt"/>
                          <a:ea typeface="+mn-ea"/>
                          <a:cs typeface="+mn-cs"/>
                        </a:rPr>
                        <a:t>are used to communicate with satellites because they pass through the atmosphere. Exposure to powerful waves can cause dangers of radiation.</a:t>
                      </a:r>
                    </a:p>
                    <a:p>
                      <a:pPr algn="just"/>
                      <a:r>
                        <a:rPr kumimoji="0" lang="en-US" sz="900" b="1" i="0" u="sng" strike="noStrike" kern="1200" cap="none" spc="0" normalizeH="0" baseline="0" dirty="0" smtClean="0">
                          <a:ln>
                            <a:noFill/>
                          </a:ln>
                          <a:solidFill>
                            <a:prstClr val="black"/>
                          </a:solidFill>
                          <a:effectLst/>
                          <a:uLnTx/>
                          <a:uFillTx/>
                          <a:latin typeface="+mn-lt"/>
                          <a:ea typeface="+mn-ea"/>
                          <a:cs typeface="+mn-cs"/>
                        </a:rPr>
                        <a:t>1.5.7 – Making Light Work </a:t>
                      </a:r>
                    </a:p>
                    <a:p>
                      <a:pPr algn="just"/>
                      <a:endParaRPr kumimoji="0" lang="en-US" sz="900" b="1" i="0" u="sng"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1" i="0" u="sng"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1" i="0" u="sng"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1" i="0" u="sng"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1" i="0" u="sng"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1" i="0" u="sng" strike="noStrike" kern="1200" cap="none" spc="0" normalizeH="0" baseline="0" dirty="0" smtClean="0">
                        <a:ln>
                          <a:noFill/>
                        </a:ln>
                        <a:solidFill>
                          <a:prstClr val="black"/>
                        </a:solidFill>
                        <a:effectLst/>
                        <a:uLnTx/>
                        <a:uFillTx/>
                        <a:latin typeface="+mn-lt"/>
                        <a:ea typeface="+mn-ea"/>
                        <a:cs typeface="+mn-cs"/>
                      </a:endParaRPr>
                    </a:p>
                    <a:p>
                      <a:pPr algn="just"/>
                      <a:endParaRPr kumimoji="0" lang="en-US" sz="900" b="1" i="0" u="sng" strike="noStrike" kern="1200" cap="none" spc="0" normalizeH="0" baseline="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Light rays do not pass through the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virtual image</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only appear to come from it. A camera produces a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real image,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which light rays do pass through; but is smaller and upside down.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1.5.8 – Light and Infrared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Optical fibers are used to transmit light and infrared radiation. More info. can be carried and is more secure.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1.5.9 – Sound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Sound is a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longitudinal</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wave which travels at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330 m/s</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in air and is caused by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vibrations</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in a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medium</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The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pitch</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of a sound increases with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frequency</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1.6.1 – Doppler Effect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The wavelength of waves decreases whereas the frequency increases when the source moves relatively closer to the observer</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 Red-shift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is the </a:t>
                      </a:r>
                      <a:r>
                        <a:rPr kumimoji="0" lang="en-GB" sz="900" b="0" i="0" u="none" strike="noStrike" kern="1200" cap="none" spc="0" normalizeH="0" baseline="0" noProof="0" dirty="0" smtClean="0">
                          <a:ln>
                            <a:noFill/>
                          </a:ln>
                          <a:solidFill>
                            <a:prstClr val="black"/>
                          </a:solidFill>
                          <a:effectLst/>
                          <a:uLnTx/>
                          <a:uFillTx/>
                          <a:latin typeface="+mn-lt"/>
                          <a:ea typeface="+mn-ea"/>
                          <a:cs typeface="+mn-cs"/>
                        </a:rPr>
                        <a:t>increase in wavelength of EM radiation from distant celestial objects due to Doppler effect</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1.6.2 – The Expanding Universe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Red shift is evidence that the universe is expanding and galaxies are moving apart.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1.6.3 – The Big Bang Theory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If the Universe is expanding, it must have started from a small point with an explosion 13.7 billion years ago called the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Big Bang</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CMBR</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is background radiation spread around the universe caused by the Big Bang, and provides evidence for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5" name="Picture 2" descr="http://exploration.grc.nasa.gov/education/rocket/Images/state.gif"/>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t="20065" b="30546"/>
          <a:stretch/>
        </p:blipFill>
        <p:spPr bwMode="auto">
          <a:xfrm>
            <a:off x="39096" y="1981907"/>
            <a:ext cx="2387711" cy="8857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547151" y="4999566"/>
            <a:ext cx="1371600" cy="840034"/>
          </a:xfrm>
          <a:prstGeom prst="rect">
            <a:avLst/>
          </a:prstGeom>
        </p:spPr>
      </p:pic>
      <p:cxnSp>
        <p:nvCxnSpPr>
          <p:cNvPr id="8" name="Straight Connector 7"/>
          <p:cNvCxnSpPr/>
          <p:nvPr/>
        </p:nvCxnSpPr>
        <p:spPr>
          <a:xfrm flipV="1">
            <a:off x="2434427" y="960120"/>
            <a:ext cx="2449993" cy="76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stretch>
            <a:fillRect/>
          </a:stretch>
        </p:blipFill>
        <p:spPr>
          <a:xfrm>
            <a:off x="3842886" y="2012352"/>
            <a:ext cx="945683" cy="624826"/>
          </a:xfrm>
          <a:prstGeom prst="rect">
            <a:avLst/>
          </a:prstGeom>
        </p:spPr>
      </p:pic>
      <p:cxnSp>
        <p:nvCxnSpPr>
          <p:cNvPr id="13" name="Straight Connector 12"/>
          <p:cNvCxnSpPr/>
          <p:nvPr/>
        </p:nvCxnSpPr>
        <p:spPr>
          <a:xfrm flipV="1">
            <a:off x="2434427" y="3284505"/>
            <a:ext cx="2449993" cy="76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6" descr="http://www.bbc.co.uk/staticarchive/ebceb43e682b2dff594e97260b13a43eba9dd39d.gif"/>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495448" y="5429933"/>
            <a:ext cx="1351529" cy="81933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flipV="1">
            <a:off x="2426807" y="5072575"/>
            <a:ext cx="2449993" cy="76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862978" y="5429933"/>
            <a:ext cx="2449993" cy="76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6"/>
          <a:stretch>
            <a:fillRect/>
          </a:stretch>
        </p:blipFill>
        <p:spPr>
          <a:xfrm>
            <a:off x="8305801" y="53896"/>
            <a:ext cx="1372294" cy="817151"/>
          </a:xfrm>
          <a:prstGeom prst="rect">
            <a:avLst/>
          </a:prstGeom>
        </p:spPr>
      </p:pic>
      <p:pic>
        <p:nvPicPr>
          <p:cNvPr id="18" name="Picture 17"/>
          <p:cNvPicPr>
            <a:picLocks noChangeAspect="1"/>
          </p:cNvPicPr>
          <p:nvPr/>
        </p:nvPicPr>
        <p:blipFill rotWithShape="1">
          <a:blip r:embed="rId7"/>
          <a:srcRect l="33102" r="33213" b="53566"/>
          <a:stretch/>
        </p:blipFill>
        <p:spPr>
          <a:xfrm>
            <a:off x="8886661" y="2776674"/>
            <a:ext cx="791434" cy="885683"/>
          </a:xfrm>
          <a:prstGeom prst="rect">
            <a:avLst/>
          </a:prstGeom>
        </p:spPr>
      </p:pic>
      <p:pic>
        <p:nvPicPr>
          <p:cNvPr id="19" name="Picture 18"/>
          <p:cNvPicPr>
            <a:picLocks noChangeAspect="1"/>
          </p:cNvPicPr>
          <p:nvPr/>
        </p:nvPicPr>
        <p:blipFill rotWithShape="1">
          <a:blip r:embed="rId8"/>
          <a:srcRect t="46678" r="66869" b="-1"/>
          <a:stretch/>
        </p:blipFill>
        <p:spPr>
          <a:xfrm>
            <a:off x="8894556" y="4388019"/>
            <a:ext cx="775644" cy="1016000"/>
          </a:xfrm>
          <a:prstGeom prst="rect">
            <a:avLst/>
          </a:prstGeom>
        </p:spPr>
      </p:pic>
      <p:pic>
        <p:nvPicPr>
          <p:cNvPr id="20" name="Picture 19"/>
          <p:cNvPicPr>
            <a:picLocks noChangeAspect="1"/>
          </p:cNvPicPr>
          <p:nvPr/>
        </p:nvPicPr>
        <p:blipFill>
          <a:blip r:embed="rId9"/>
          <a:stretch>
            <a:fillRect/>
          </a:stretch>
        </p:blipFill>
        <p:spPr>
          <a:xfrm>
            <a:off x="7405687" y="4456397"/>
            <a:ext cx="1528763" cy="986299"/>
          </a:xfrm>
          <a:prstGeom prst="rect">
            <a:avLst/>
          </a:prstGeom>
        </p:spPr>
      </p:pic>
      <p:pic>
        <p:nvPicPr>
          <p:cNvPr id="22" name="Picture 21"/>
          <p:cNvPicPr>
            <a:picLocks noChangeAspect="1"/>
          </p:cNvPicPr>
          <p:nvPr/>
        </p:nvPicPr>
        <p:blipFill>
          <a:blip r:embed="rId10"/>
          <a:stretch>
            <a:fillRect/>
          </a:stretch>
        </p:blipFill>
        <p:spPr>
          <a:xfrm>
            <a:off x="10953750" y="1134270"/>
            <a:ext cx="1145398" cy="940432"/>
          </a:xfrm>
          <a:prstGeom prst="rect">
            <a:avLst/>
          </a:prstGeom>
        </p:spPr>
      </p:pic>
      <p:sp>
        <p:nvSpPr>
          <p:cNvPr id="23" name="Rectangle 22"/>
          <p:cNvSpPr/>
          <p:nvPr/>
        </p:nvSpPr>
        <p:spPr>
          <a:xfrm>
            <a:off x="2434427" y="1960882"/>
            <a:ext cx="1408459" cy="923330"/>
          </a:xfrm>
          <a:prstGeom prst="rect">
            <a:avLst/>
          </a:prstGeom>
        </p:spPr>
        <p:txBody>
          <a:bodyPr wrap="square">
            <a:spAutoFit/>
          </a:bodyPr>
          <a:lstStyle/>
          <a:p>
            <a:pPr lvl="0">
              <a:defRPr/>
            </a:pPr>
            <a:r>
              <a:rPr lang="en-US" sz="900" dirty="0">
                <a:solidFill>
                  <a:prstClr val="black"/>
                </a:solidFill>
              </a:rPr>
              <a:t>All energy transfers produce some forms of wasted energy. </a:t>
            </a:r>
            <a:r>
              <a:rPr lang="en-US" sz="900" b="1" dirty="0">
                <a:solidFill>
                  <a:prstClr val="black"/>
                </a:solidFill>
              </a:rPr>
              <a:t>Efficiency </a:t>
            </a:r>
            <a:r>
              <a:rPr lang="en-US" sz="900" dirty="0">
                <a:solidFill>
                  <a:prstClr val="black"/>
                </a:solidFill>
              </a:rPr>
              <a:t>is a measure of the amount of energy that is usefully transferred. </a:t>
            </a:r>
          </a:p>
        </p:txBody>
      </p:sp>
      <p:sp>
        <p:nvSpPr>
          <p:cNvPr id="24" name="Rectangle 23"/>
          <p:cNvSpPr/>
          <p:nvPr/>
        </p:nvSpPr>
        <p:spPr>
          <a:xfrm>
            <a:off x="2434427" y="2776674"/>
            <a:ext cx="2438590" cy="507831"/>
          </a:xfrm>
          <a:prstGeom prst="rect">
            <a:avLst/>
          </a:prstGeom>
        </p:spPr>
        <p:txBody>
          <a:bodyPr wrap="square">
            <a:spAutoFit/>
          </a:bodyPr>
          <a:lstStyle/>
          <a:p>
            <a:pPr lvl="0">
              <a:defRPr/>
            </a:pPr>
            <a:r>
              <a:rPr lang="en-US" sz="900" b="1" dirty="0">
                <a:solidFill>
                  <a:prstClr val="black"/>
                </a:solidFill>
              </a:rPr>
              <a:t>Sankey diagrams </a:t>
            </a:r>
            <a:r>
              <a:rPr lang="en-US" sz="900" dirty="0">
                <a:solidFill>
                  <a:prstClr val="black"/>
                </a:solidFill>
              </a:rPr>
              <a:t>represent energy transfers.</a:t>
            </a:r>
            <a:endParaRPr lang="en-US" sz="900" b="1" dirty="0">
              <a:solidFill>
                <a:prstClr val="black"/>
              </a:solidFill>
            </a:endParaRPr>
          </a:p>
          <a:p>
            <a:pPr lvl="0">
              <a:defRPr/>
            </a:pPr>
            <a:endParaRPr lang="en-US" sz="900" dirty="0">
              <a:solidFill>
                <a:prstClr val="black"/>
              </a:solidFill>
            </a:endParaRPr>
          </a:p>
          <a:p>
            <a:pPr lvl="0">
              <a:defRPr/>
            </a:pPr>
            <a:r>
              <a:rPr lang="en-US" sz="900" b="1" dirty="0">
                <a:solidFill>
                  <a:prstClr val="black"/>
                </a:solidFill>
              </a:rPr>
              <a:t>Efficiency = useful energy out / total energy in</a:t>
            </a:r>
            <a:endParaRPr lang="en-US" sz="900" dirty="0">
              <a:solidFill>
                <a:prstClr val="black"/>
              </a:solidFill>
            </a:endParaRPr>
          </a:p>
        </p:txBody>
      </p:sp>
      <p:sp>
        <p:nvSpPr>
          <p:cNvPr id="25" name="Rectangle 24"/>
          <p:cNvSpPr/>
          <p:nvPr/>
        </p:nvSpPr>
        <p:spPr>
          <a:xfrm>
            <a:off x="2447925" y="5521325"/>
            <a:ext cx="1047523" cy="923330"/>
          </a:xfrm>
          <a:prstGeom prst="rect">
            <a:avLst/>
          </a:prstGeom>
        </p:spPr>
        <p:txBody>
          <a:bodyPr wrap="square">
            <a:spAutoFit/>
          </a:bodyPr>
          <a:lstStyle/>
          <a:p>
            <a:pPr marL="171450" lvl="0" indent="-171450">
              <a:buFontTx/>
              <a:buChar char="-"/>
              <a:defRPr/>
            </a:pPr>
            <a:r>
              <a:rPr lang="en-US" sz="900" b="1" dirty="0" smtClean="0">
                <a:solidFill>
                  <a:prstClr val="black"/>
                </a:solidFill>
              </a:rPr>
              <a:t>Fuel is </a:t>
            </a:r>
            <a:r>
              <a:rPr lang="en-US" sz="900" b="1" dirty="0">
                <a:solidFill>
                  <a:prstClr val="black"/>
                </a:solidFill>
              </a:rPr>
              <a:t>burnt to produce steam</a:t>
            </a:r>
          </a:p>
          <a:p>
            <a:pPr marL="171450" lvl="0" indent="-171450">
              <a:buFontTx/>
              <a:buChar char="-"/>
              <a:defRPr/>
            </a:pPr>
            <a:r>
              <a:rPr lang="en-US" sz="900" b="1" dirty="0" smtClean="0">
                <a:solidFill>
                  <a:prstClr val="black"/>
                </a:solidFill>
              </a:rPr>
              <a:t>Steam </a:t>
            </a:r>
            <a:r>
              <a:rPr lang="en-US" sz="900" b="1" dirty="0">
                <a:solidFill>
                  <a:prstClr val="black"/>
                </a:solidFill>
              </a:rPr>
              <a:t>used to spin turbine</a:t>
            </a:r>
          </a:p>
          <a:p>
            <a:pPr lvl="0"/>
            <a:endParaRPr lang="en-GB" sz="900" b="1" dirty="0">
              <a:solidFill>
                <a:prstClr val="white"/>
              </a:solidFill>
            </a:endParaRPr>
          </a:p>
        </p:txBody>
      </p:sp>
      <p:sp>
        <p:nvSpPr>
          <p:cNvPr id="26" name="Rectangle 25"/>
          <p:cNvSpPr/>
          <p:nvPr/>
        </p:nvSpPr>
        <p:spPr>
          <a:xfrm>
            <a:off x="2447925" y="6228422"/>
            <a:ext cx="2340644" cy="646331"/>
          </a:xfrm>
          <a:prstGeom prst="rect">
            <a:avLst/>
          </a:prstGeom>
        </p:spPr>
        <p:txBody>
          <a:bodyPr wrap="square">
            <a:spAutoFit/>
          </a:bodyPr>
          <a:lstStyle/>
          <a:p>
            <a:pPr marL="171450" lvl="0" indent="-171450">
              <a:buFontTx/>
              <a:buChar char="-"/>
              <a:defRPr/>
            </a:pPr>
            <a:r>
              <a:rPr lang="en-US" sz="900" b="1" dirty="0">
                <a:solidFill>
                  <a:prstClr val="black"/>
                </a:solidFill>
              </a:rPr>
              <a:t>Turbine turns generator, converting kinetic energy to electrical energy</a:t>
            </a:r>
          </a:p>
          <a:p>
            <a:pPr marL="171450" lvl="0" indent="-171450">
              <a:buFontTx/>
              <a:buChar char="-"/>
              <a:defRPr/>
            </a:pPr>
            <a:r>
              <a:rPr lang="en-US" sz="900" b="1" dirty="0">
                <a:solidFill>
                  <a:prstClr val="black"/>
                </a:solidFill>
              </a:rPr>
              <a:t>Water is cooled in cooling tower for reuse</a:t>
            </a:r>
          </a:p>
        </p:txBody>
      </p:sp>
      <p:sp>
        <p:nvSpPr>
          <p:cNvPr id="27" name="Rectangle 26"/>
          <p:cNvSpPr/>
          <p:nvPr/>
        </p:nvSpPr>
        <p:spPr>
          <a:xfrm>
            <a:off x="7312971" y="-103013"/>
            <a:ext cx="948379" cy="784830"/>
          </a:xfrm>
          <a:prstGeom prst="rect">
            <a:avLst/>
          </a:prstGeom>
        </p:spPr>
        <p:txBody>
          <a:bodyPr wrap="square">
            <a:spAutoFit/>
          </a:bodyPr>
          <a:lstStyle/>
          <a:p>
            <a:pPr lvl="0" algn="just"/>
            <a:endParaRPr lang="en-US" sz="900" dirty="0">
              <a:solidFill>
                <a:prstClr val="black"/>
              </a:solidFill>
            </a:endParaRPr>
          </a:p>
          <a:p>
            <a:pPr lvl="0" algn="just"/>
            <a:r>
              <a:rPr lang="en-US" sz="900" dirty="0">
                <a:solidFill>
                  <a:prstClr val="black"/>
                </a:solidFill>
              </a:rPr>
              <a:t>Waves transfer energy but the medium does not move. </a:t>
            </a:r>
          </a:p>
        </p:txBody>
      </p:sp>
      <p:pic>
        <p:nvPicPr>
          <p:cNvPr id="28" name="Picture 27"/>
          <p:cNvPicPr>
            <a:picLocks noChangeAspect="1"/>
          </p:cNvPicPr>
          <p:nvPr/>
        </p:nvPicPr>
        <p:blipFill rotWithShape="1">
          <a:blip r:embed="rId11"/>
          <a:srcRect l="49913"/>
          <a:stretch/>
        </p:blipFill>
        <p:spPr>
          <a:xfrm>
            <a:off x="8890275" y="3504022"/>
            <a:ext cx="787820" cy="883997"/>
          </a:xfrm>
          <a:prstGeom prst="rect">
            <a:avLst/>
          </a:prstGeom>
        </p:spPr>
      </p:pic>
      <p:sp>
        <p:nvSpPr>
          <p:cNvPr id="29" name="Rectangle 28"/>
          <p:cNvSpPr/>
          <p:nvPr/>
        </p:nvSpPr>
        <p:spPr>
          <a:xfrm>
            <a:off x="7312971" y="2746632"/>
            <a:ext cx="1621479" cy="646331"/>
          </a:xfrm>
          <a:prstGeom prst="rect">
            <a:avLst/>
          </a:prstGeom>
        </p:spPr>
        <p:txBody>
          <a:bodyPr wrap="square">
            <a:spAutoFit/>
          </a:bodyPr>
          <a:lstStyle/>
          <a:p>
            <a:pPr lvl="0" algn="just"/>
            <a:r>
              <a:rPr lang="en-US" sz="900" b="1" dirty="0">
                <a:solidFill>
                  <a:prstClr val="black"/>
                </a:solidFill>
              </a:rPr>
              <a:t>Reflection</a:t>
            </a:r>
            <a:r>
              <a:rPr lang="en-US" sz="900" dirty="0">
                <a:solidFill>
                  <a:prstClr val="black"/>
                </a:solidFill>
              </a:rPr>
              <a:t> is the bouncing back of waves. When waves are </a:t>
            </a:r>
            <a:r>
              <a:rPr lang="en-US" sz="900" dirty="0" smtClean="0">
                <a:solidFill>
                  <a:prstClr val="black"/>
                </a:solidFill>
              </a:rPr>
              <a:t>reflected, the angle </a:t>
            </a:r>
            <a:r>
              <a:rPr lang="en-US" sz="900" dirty="0">
                <a:solidFill>
                  <a:prstClr val="black"/>
                </a:solidFill>
              </a:rPr>
              <a:t>of incidence = angle of reflection.</a:t>
            </a:r>
          </a:p>
        </p:txBody>
      </p:sp>
      <p:sp>
        <p:nvSpPr>
          <p:cNvPr id="30" name="Rectangle 29"/>
          <p:cNvSpPr/>
          <p:nvPr/>
        </p:nvSpPr>
        <p:spPr>
          <a:xfrm>
            <a:off x="7312971" y="3299690"/>
            <a:ext cx="1621479" cy="507831"/>
          </a:xfrm>
          <a:prstGeom prst="rect">
            <a:avLst/>
          </a:prstGeom>
        </p:spPr>
        <p:txBody>
          <a:bodyPr wrap="square">
            <a:spAutoFit/>
          </a:bodyPr>
          <a:lstStyle/>
          <a:p>
            <a:pPr lvl="0" algn="just"/>
            <a:r>
              <a:rPr lang="en-US" sz="900" b="1" dirty="0">
                <a:solidFill>
                  <a:prstClr val="black"/>
                </a:solidFill>
              </a:rPr>
              <a:t>Refraction</a:t>
            </a:r>
            <a:r>
              <a:rPr lang="en-US" sz="900" dirty="0">
                <a:solidFill>
                  <a:prstClr val="black"/>
                </a:solidFill>
              </a:rPr>
              <a:t> is the change in direction of a wave due to change in medium and speed.</a:t>
            </a:r>
          </a:p>
        </p:txBody>
      </p:sp>
      <p:sp>
        <p:nvSpPr>
          <p:cNvPr id="31" name="Rectangle 30"/>
          <p:cNvSpPr/>
          <p:nvPr/>
        </p:nvSpPr>
        <p:spPr>
          <a:xfrm>
            <a:off x="7312971" y="3702022"/>
            <a:ext cx="1573690" cy="784830"/>
          </a:xfrm>
          <a:prstGeom prst="rect">
            <a:avLst/>
          </a:prstGeom>
        </p:spPr>
        <p:txBody>
          <a:bodyPr wrap="square">
            <a:spAutoFit/>
          </a:bodyPr>
          <a:lstStyle/>
          <a:p>
            <a:pPr lvl="0" algn="just"/>
            <a:r>
              <a:rPr lang="en-US" sz="900" b="1" dirty="0">
                <a:solidFill>
                  <a:prstClr val="black"/>
                </a:solidFill>
              </a:rPr>
              <a:t>Diffraction</a:t>
            </a:r>
            <a:r>
              <a:rPr lang="en-US" sz="900" dirty="0">
                <a:solidFill>
                  <a:prstClr val="black"/>
                </a:solidFill>
              </a:rPr>
              <a:t> is the spreading out of waves when passing through a gap. It is greatest when the gap is the same size as the wavelength</a:t>
            </a:r>
            <a:r>
              <a:rPr lang="en-US" sz="900" dirty="0" smtClean="0">
                <a:solidFill>
                  <a:prstClr val="black"/>
                </a:solidFill>
              </a:rPr>
              <a:t>.</a:t>
            </a:r>
          </a:p>
        </p:txBody>
      </p:sp>
      <p:sp>
        <p:nvSpPr>
          <p:cNvPr id="32" name="Rectangle 31"/>
          <p:cNvSpPr/>
          <p:nvPr/>
        </p:nvSpPr>
        <p:spPr>
          <a:xfrm>
            <a:off x="9753924" y="1105607"/>
            <a:ext cx="1266501" cy="1061829"/>
          </a:xfrm>
          <a:prstGeom prst="rect">
            <a:avLst/>
          </a:prstGeom>
        </p:spPr>
        <p:txBody>
          <a:bodyPr wrap="square">
            <a:spAutoFit/>
          </a:bodyPr>
          <a:lstStyle/>
          <a:p>
            <a:pPr lvl="0" algn="just"/>
            <a:r>
              <a:rPr lang="en-US" sz="900" dirty="0">
                <a:solidFill>
                  <a:prstClr val="black"/>
                </a:solidFill>
              </a:rPr>
              <a:t>A mirror creates an </a:t>
            </a:r>
            <a:r>
              <a:rPr lang="en-US" sz="900" b="1" dirty="0">
                <a:solidFill>
                  <a:prstClr val="black"/>
                </a:solidFill>
              </a:rPr>
              <a:t>image</a:t>
            </a:r>
            <a:r>
              <a:rPr lang="en-US" sz="900" dirty="0">
                <a:solidFill>
                  <a:prstClr val="black"/>
                </a:solidFill>
              </a:rPr>
              <a:t> of the object which is upright and same sized but is laterally inverted and also seems to be behind the mirror. </a:t>
            </a:r>
            <a:endParaRPr lang="en-US" sz="900" b="1" u="sng" dirty="0">
              <a:solidFill>
                <a:prstClr val="black"/>
              </a:solidFill>
            </a:endParaRPr>
          </a:p>
        </p:txBody>
      </p:sp>
      <p:pic>
        <p:nvPicPr>
          <p:cNvPr id="33" name="Picture 32"/>
          <p:cNvPicPr>
            <a:picLocks noChangeAspect="1"/>
          </p:cNvPicPr>
          <p:nvPr/>
        </p:nvPicPr>
        <p:blipFill>
          <a:blip r:embed="rId12"/>
          <a:stretch>
            <a:fillRect/>
          </a:stretch>
        </p:blipFill>
        <p:spPr>
          <a:xfrm>
            <a:off x="10913361" y="2808983"/>
            <a:ext cx="1176262" cy="635182"/>
          </a:xfrm>
          <a:prstGeom prst="rect">
            <a:avLst/>
          </a:prstGeom>
        </p:spPr>
      </p:pic>
      <p:sp>
        <p:nvSpPr>
          <p:cNvPr id="34" name="Rectangle 33"/>
          <p:cNvSpPr/>
          <p:nvPr/>
        </p:nvSpPr>
        <p:spPr>
          <a:xfrm>
            <a:off x="9761160" y="2776674"/>
            <a:ext cx="1161726" cy="784830"/>
          </a:xfrm>
          <a:prstGeom prst="rect">
            <a:avLst/>
          </a:prstGeom>
        </p:spPr>
        <p:txBody>
          <a:bodyPr wrap="square">
            <a:spAutoFit/>
          </a:bodyPr>
          <a:lstStyle/>
          <a:p>
            <a:pPr lvl="0">
              <a:defRPr/>
            </a:pPr>
            <a:r>
              <a:rPr lang="en-US" sz="900" dirty="0">
                <a:solidFill>
                  <a:prstClr val="black"/>
                </a:solidFill>
              </a:rPr>
              <a:t>Infrared radiation is used in remote controls and communication. </a:t>
            </a:r>
            <a:endParaRPr lang="en-US" sz="900" b="1" dirty="0">
              <a:solidFill>
                <a:prstClr val="black"/>
              </a:solidFill>
            </a:endParaRPr>
          </a:p>
          <a:p>
            <a:pPr lvl="0" algn="just"/>
            <a:endParaRPr lang="en-US" sz="900" b="1" u="sng" dirty="0" smtClean="0">
              <a:solidFill>
                <a:prstClr val="black"/>
              </a:solidFill>
            </a:endParaRPr>
          </a:p>
        </p:txBody>
      </p:sp>
      <p:sp>
        <p:nvSpPr>
          <p:cNvPr id="35" name="Rectangle 34"/>
          <p:cNvSpPr/>
          <p:nvPr/>
        </p:nvSpPr>
        <p:spPr>
          <a:xfrm>
            <a:off x="9792024" y="4412028"/>
            <a:ext cx="2399976" cy="230832"/>
          </a:xfrm>
          <a:prstGeom prst="rect">
            <a:avLst/>
          </a:prstGeom>
        </p:spPr>
        <p:txBody>
          <a:bodyPr wrap="square">
            <a:spAutoFit/>
          </a:bodyPr>
          <a:lstStyle/>
          <a:p>
            <a:pPr lvl="0">
              <a:defRPr/>
            </a:pPr>
            <a:endParaRPr lang="en-US" sz="900" dirty="0">
              <a:solidFill>
                <a:prstClr val="black"/>
              </a:solidFill>
            </a:endParaRPr>
          </a:p>
        </p:txBody>
      </p:sp>
      <p:pic>
        <p:nvPicPr>
          <p:cNvPr id="36" name="Picture 35"/>
          <p:cNvPicPr>
            <a:picLocks noChangeAspect="1"/>
          </p:cNvPicPr>
          <p:nvPr/>
        </p:nvPicPr>
        <p:blipFill rotWithShape="1">
          <a:blip r:embed="rId13"/>
          <a:srcRect t="70221" b="14452"/>
          <a:stretch/>
        </p:blipFill>
        <p:spPr>
          <a:xfrm>
            <a:off x="7398643" y="6551587"/>
            <a:ext cx="2341625" cy="256403"/>
          </a:xfrm>
          <a:prstGeom prst="rect">
            <a:avLst/>
          </a:prstGeom>
        </p:spPr>
      </p:pic>
      <p:pic>
        <p:nvPicPr>
          <p:cNvPr id="37" name="Picture 36"/>
          <p:cNvPicPr>
            <a:picLocks noChangeAspect="1"/>
          </p:cNvPicPr>
          <p:nvPr/>
        </p:nvPicPr>
        <p:blipFill rotWithShape="1">
          <a:blip r:embed="rId14"/>
          <a:srcRect b="74512"/>
          <a:stretch/>
        </p:blipFill>
        <p:spPr>
          <a:xfrm>
            <a:off x="7405687" y="6254392"/>
            <a:ext cx="2327538" cy="273798"/>
          </a:xfrm>
          <a:prstGeom prst="rect">
            <a:avLst/>
          </a:prstGeom>
        </p:spPr>
      </p:pic>
      <p:sp>
        <p:nvSpPr>
          <p:cNvPr id="2" name="Footer Placeholder 1"/>
          <p:cNvSpPr>
            <a:spLocks noGrp="1"/>
          </p:cNvSpPr>
          <p:nvPr>
            <p:ph type="ftr" sz="quarter" idx="11"/>
          </p:nvPr>
        </p:nvSpPr>
        <p:spPr>
          <a:xfrm>
            <a:off x="4008910" y="6442097"/>
            <a:ext cx="4114800" cy="365125"/>
          </a:xfrm>
        </p:spPr>
        <p:txBody>
          <a:bodyPr/>
          <a:lstStyle/>
          <a:p>
            <a:r>
              <a:rPr lang="en-GB" dirty="0" smtClean="0"/>
              <a:t>© </a:t>
            </a:r>
            <a:r>
              <a:rPr lang="en-GB" dirty="0" err="1" smtClean="0"/>
              <a:t>Faiq</a:t>
            </a:r>
            <a:r>
              <a:rPr lang="en-GB" dirty="0" smtClean="0"/>
              <a:t> </a:t>
            </a:r>
            <a:r>
              <a:rPr lang="en-GB" dirty="0" err="1" smtClean="0"/>
              <a:t>Raedaya</a:t>
            </a:r>
            <a:r>
              <a:rPr lang="en-GB" dirty="0" smtClean="0"/>
              <a:t> 2015</a:t>
            </a:r>
            <a:endParaRPr lang="en-GB" dirty="0"/>
          </a:p>
        </p:txBody>
      </p:sp>
    </p:spTree>
    <p:extLst>
      <p:ext uri="{BB962C8B-B14F-4D97-AF65-F5344CB8AC3E}">
        <p14:creationId xmlns:p14="http://schemas.microsoft.com/office/powerpoint/2010/main" val="2785936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65101089"/>
              </p:ext>
            </p:extLst>
          </p:nvPr>
        </p:nvGraphicFramePr>
        <p:xfrm>
          <a:off x="0" y="0"/>
          <a:ext cx="12192000" cy="6949440"/>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858000">
                <a:tc>
                  <a:txBody>
                    <a:bodyPr/>
                    <a:lstStyle/>
                    <a:p>
                      <a:pPr algn="just"/>
                      <a:r>
                        <a:rPr lang="en-US" sz="900" b="1" u="sng" kern="1200" dirty="0" smtClean="0">
                          <a:solidFill>
                            <a:schemeClr val="tx1"/>
                          </a:solidFill>
                          <a:effectLst/>
                          <a:latin typeface="+mn-lt"/>
                          <a:ea typeface="+mn-ea"/>
                          <a:cs typeface="+mn-cs"/>
                        </a:rPr>
                        <a:t>1.1.1 – Diet and Exercise</a:t>
                      </a:r>
                      <a:endParaRPr lang="en-GB" sz="900" b="1" u="sng" kern="1200" dirty="0" smtClean="0">
                        <a:solidFill>
                          <a:schemeClr val="tx1"/>
                        </a:solidFill>
                        <a:effectLst/>
                        <a:latin typeface="+mn-lt"/>
                        <a:ea typeface="+mn-ea"/>
                        <a:cs typeface="+mn-cs"/>
                      </a:endParaRPr>
                    </a:p>
                    <a:p>
                      <a:pPr algn="just"/>
                      <a:r>
                        <a:rPr lang="en-US" sz="900" b="0" kern="1200" dirty="0" smtClean="0">
                          <a:solidFill>
                            <a:schemeClr val="tx1"/>
                          </a:solidFill>
                          <a:effectLst/>
                          <a:latin typeface="+mn-lt"/>
                          <a:ea typeface="+mn-ea"/>
                          <a:cs typeface="+mn-cs"/>
                        </a:rPr>
                        <a:t>A </a:t>
                      </a:r>
                      <a:r>
                        <a:rPr lang="en-US" sz="900" b="1" u="none" kern="1200" dirty="0" smtClean="0">
                          <a:solidFill>
                            <a:schemeClr val="tx1"/>
                          </a:solidFill>
                          <a:effectLst/>
                          <a:latin typeface="+mn-lt"/>
                          <a:ea typeface="+mn-ea"/>
                          <a:cs typeface="+mn-cs"/>
                        </a:rPr>
                        <a:t>balanced diet </a:t>
                      </a:r>
                      <a:r>
                        <a:rPr lang="en-US" sz="900" b="0" kern="1200" dirty="0" smtClean="0">
                          <a:solidFill>
                            <a:schemeClr val="tx1"/>
                          </a:solidFill>
                          <a:effectLst/>
                          <a:latin typeface="+mn-lt"/>
                          <a:ea typeface="+mn-ea"/>
                          <a:cs typeface="+mn-cs"/>
                        </a:rPr>
                        <a:t>is needed to keep the body healthy. </a:t>
                      </a:r>
                      <a:r>
                        <a:rPr lang="en-US" sz="900" b="1" u="none" kern="1200" dirty="0" smtClean="0">
                          <a:solidFill>
                            <a:schemeClr val="tx1"/>
                          </a:solidFill>
                          <a:effectLst/>
                          <a:latin typeface="+mn-lt"/>
                          <a:ea typeface="+mn-ea"/>
                          <a:cs typeface="+mn-cs"/>
                        </a:rPr>
                        <a:t>Metabolic rate </a:t>
                      </a:r>
                      <a:r>
                        <a:rPr lang="en-US" sz="900" b="0" kern="1200" dirty="0" smtClean="0">
                          <a:solidFill>
                            <a:schemeClr val="tx1"/>
                          </a:solidFill>
                          <a:effectLst/>
                          <a:latin typeface="+mn-lt"/>
                          <a:ea typeface="+mn-ea"/>
                          <a:cs typeface="+mn-cs"/>
                        </a:rPr>
                        <a:t>is the speed at which chemical reactions in our body occur, and is affected by diet, exercise and inheritance. </a:t>
                      </a:r>
                      <a:r>
                        <a:rPr lang="en-US" sz="900" b="1" u="none" kern="1200" dirty="0" smtClean="0">
                          <a:solidFill>
                            <a:schemeClr val="tx1"/>
                          </a:solidFill>
                          <a:effectLst/>
                          <a:latin typeface="+mn-lt"/>
                          <a:ea typeface="+mn-ea"/>
                          <a:cs typeface="+mn-cs"/>
                        </a:rPr>
                        <a:t>Carbohydrates</a:t>
                      </a:r>
                      <a:r>
                        <a:rPr lang="en-US" sz="900" b="0" kern="1200" dirty="0" smtClean="0">
                          <a:solidFill>
                            <a:schemeClr val="tx1"/>
                          </a:solidFill>
                          <a:effectLst/>
                          <a:latin typeface="+mn-lt"/>
                          <a:ea typeface="+mn-ea"/>
                          <a:cs typeface="+mn-cs"/>
                        </a:rPr>
                        <a:t> and </a:t>
                      </a:r>
                      <a:r>
                        <a:rPr lang="en-US" sz="900" b="1" u="none" kern="1200" dirty="0" smtClean="0">
                          <a:solidFill>
                            <a:schemeClr val="tx1"/>
                          </a:solidFill>
                          <a:effectLst/>
                          <a:latin typeface="+mn-lt"/>
                          <a:ea typeface="+mn-ea"/>
                          <a:cs typeface="+mn-cs"/>
                        </a:rPr>
                        <a:t>fats</a:t>
                      </a:r>
                      <a:r>
                        <a:rPr lang="en-US" sz="900" b="0" kern="1200" dirty="0" smtClean="0">
                          <a:solidFill>
                            <a:schemeClr val="tx1"/>
                          </a:solidFill>
                          <a:effectLst/>
                          <a:latin typeface="+mn-lt"/>
                          <a:ea typeface="+mn-ea"/>
                          <a:cs typeface="+mn-cs"/>
                        </a:rPr>
                        <a:t> provide energy; </a:t>
                      </a:r>
                      <a:r>
                        <a:rPr lang="en-US" sz="900" b="1" u="none" kern="1200" dirty="0" smtClean="0">
                          <a:solidFill>
                            <a:schemeClr val="tx1"/>
                          </a:solidFill>
                          <a:effectLst/>
                          <a:latin typeface="+mn-lt"/>
                          <a:ea typeface="+mn-ea"/>
                          <a:cs typeface="+mn-cs"/>
                        </a:rPr>
                        <a:t>proteins</a:t>
                      </a:r>
                      <a:r>
                        <a:rPr lang="en-US" sz="900" b="0" kern="1200" dirty="0" smtClean="0">
                          <a:solidFill>
                            <a:schemeClr val="tx1"/>
                          </a:solidFill>
                          <a:effectLst/>
                          <a:latin typeface="+mn-lt"/>
                          <a:ea typeface="+mn-ea"/>
                          <a:cs typeface="+mn-cs"/>
                        </a:rPr>
                        <a:t>, </a:t>
                      </a:r>
                      <a:r>
                        <a:rPr lang="en-US" sz="900" b="1" u="none" kern="1200" dirty="0" smtClean="0">
                          <a:solidFill>
                            <a:schemeClr val="tx1"/>
                          </a:solidFill>
                          <a:effectLst/>
                          <a:latin typeface="+mn-lt"/>
                          <a:ea typeface="+mn-ea"/>
                          <a:cs typeface="+mn-cs"/>
                        </a:rPr>
                        <a:t>vitamins</a:t>
                      </a:r>
                      <a:r>
                        <a:rPr lang="en-US" sz="900" b="0" kern="1200" dirty="0" smtClean="0">
                          <a:solidFill>
                            <a:schemeClr val="tx1"/>
                          </a:solidFill>
                          <a:effectLst/>
                          <a:latin typeface="+mn-lt"/>
                          <a:ea typeface="+mn-ea"/>
                          <a:cs typeface="+mn-cs"/>
                        </a:rPr>
                        <a:t> and </a:t>
                      </a:r>
                      <a:r>
                        <a:rPr lang="en-US" sz="900" b="1" u="none" kern="1200" dirty="0" smtClean="0">
                          <a:solidFill>
                            <a:schemeClr val="tx1"/>
                          </a:solidFill>
                          <a:effectLst/>
                          <a:latin typeface="+mn-lt"/>
                          <a:ea typeface="+mn-ea"/>
                          <a:cs typeface="+mn-cs"/>
                        </a:rPr>
                        <a:t>minerals</a:t>
                      </a:r>
                      <a:r>
                        <a:rPr lang="en-US" sz="900" b="0" kern="1200" dirty="0" smtClean="0">
                          <a:solidFill>
                            <a:schemeClr val="tx1"/>
                          </a:solidFill>
                          <a:effectLst/>
                          <a:latin typeface="+mn-lt"/>
                          <a:ea typeface="+mn-ea"/>
                          <a:cs typeface="+mn-cs"/>
                        </a:rPr>
                        <a:t> is used for growth and health. </a:t>
                      </a:r>
                      <a:r>
                        <a:rPr lang="en-US" sz="900" b="1" u="none" kern="1200" dirty="0" smtClean="0">
                          <a:solidFill>
                            <a:schemeClr val="tx1"/>
                          </a:solidFill>
                          <a:effectLst/>
                          <a:latin typeface="+mn-lt"/>
                          <a:ea typeface="+mn-ea"/>
                          <a:cs typeface="+mn-cs"/>
                        </a:rPr>
                        <a:t>Malnutrition</a:t>
                      </a:r>
                      <a:r>
                        <a:rPr lang="en-US" sz="900" b="0" kern="1200" dirty="0" smtClean="0">
                          <a:solidFill>
                            <a:schemeClr val="tx1"/>
                          </a:solidFill>
                          <a:effectLst/>
                          <a:latin typeface="+mn-lt"/>
                          <a:ea typeface="+mn-ea"/>
                          <a:cs typeface="+mn-cs"/>
                        </a:rPr>
                        <a:t> occurs when an unbalanced diet is eaten.</a:t>
                      </a:r>
                      <a:endParaRPr lang="en-GB" sz="900" b="0" kern="1200" dirty="0" smtClean="0">
                        <a:solidFill>
                          <a:schemeClr val="tx1"/>
                        </a:solidFill>
                        <a:effectLst/>
                        <a:latin typeface="+mn-lt"/>
                        <a:ea typeface="+mn-ea"/>
                        <a:cs typeface="+mn-cs"/>
                      </a:endParaRPr>
                    </a:p>
                    <a:p>
                      <a:pPr marL="0" algn="just" defTabSz="914400" rtl="0" eaLnBrk="1" latinLnBrk="0" hangingPunct="1"/>
                      <a:r>
                        <a:rPr lang="en-US" sz="900" b="1" u="sng" kern="1200" dirty="0" smtClean="0">
                          <a:solidFill>
                            <a:schemeClr val="tx1"/>
                          </a:solidFill>
                          <a:effectLst/>
                          <a:latin typeface="+mn-lt"/>
                          <a:ea typeface="+mn-ea"/>
                          <a:cs typeface="+mn-cs"/>
                        </a:rPr>
                        <a:t>1.1.3 – Pathogens</a:t>
                      </a:r>
                      <a:endParaRPr lang="en-GB" sz="900" b="1" u="sng" kern="1200" dirty="0" smtClean="0">
                        <a:solidFill>
                          <a:schemeClr val="tx1"/>
                        </a:solidFill>
                        <a:effectLst/>
                        <a:latin typeface="+mn-lt"/>
                        <a:ea typeface="+mn-ea"/>
                        <a:cs typeface="+mn-cs"/>
                      </a:endParaRPr>
                    </a:p>
                    <a:p>
                      <a:pPr algn="just"/>
                      <a:r>
                        <a:rPr lang="en-US" sz="900" b="1" u="none" kern="1200" dirty="0" smtClean="0">
                          <a:solidFill>
                            <a:schemeClr val="tx1"/>
                          </a:solidFill>
                          <a:effectLst/>
                          <a:latin typeface="+mn-lt"/>
                          <a:ea typeface="+mn-ea"/>
                          <a:cs typeface="+mn-cs"/>
                        </a:rPr>
                        <a:t>Microorganisms</a:t>
                      </a:r>
                      <a:r>
                        <a:rPr lang="en-US" sz="900" b="0" kern="1200" dirty="0" smtClean="0">
                          <a:solidFill>
                            <a:schemeClr val="tx1"/>
                          </a:solidFill>
                          <a:effectLst/>
                          <a:latin typeface="+mn-lt"/>
                          <a:ea typeface="+mn-ea"/>
                          <a:cs typeface="+mn-cs"/>
                        </a:rPr>
                        <a:t> are microscopic organisms. </a:t>
                      </a:r>
                      <a:r>
                        <a:rPr lang="en-US" sz="900" b="1" u="none" kern="1200" dirty="0" smtClean="0">
                          <a:solidFill>
                            <a:schemeClr val="tx1"/>
                          </a:solidFill>
                          <a:effectLst/>
                          <a:latin typeface="+mn-lt"/>
                          <a:ea typeface="+mn-ea"/>
                          <a:cs typeface="+mn-cs"/>
                        </a:rPr>
                        <a:t>Pathogens</a:t>
                      </a:r>
                      <a:r>
                        <a:rPr lang="en-US" sz="900" b="0" kern="1200" dirty="0" smtClean="0">
                          <a:solidFill>
                            <a:schemeClr val="tx1"/>
                          </a:solidFill>
                          <a:effectLst/>
                          <a:latin typeface="+mn-lt"/>
                          <a:ea typeface="+mn-ea"/>
                          <a:cs typeface="+mn-cs"/>
                        </a:rPr>
                        <a:t> cause infectious diseases. </a:t>
                      </a:r>
                      <a:r>
                        <a:rPr lang="en-US" sz="900" b="1" u="none" kern="1200" dirty="0" smtClean="0">
                          <a:solidFill>
                            <a:schemeClr val="tx1"/>
                          </a:solidFill>
                          <a:effectLst/>
                          <a:latin typeface="+mn-lt"/>
                          <a:ea typeface="+mn-ea"/>
                          <a:cs typeface="+mn-cs"/>
                        </a:rPr>
                        <a:t>Antiseptics</a:t>
                      </a:r>
                      <a:r>
                        <a:rPr lang="en-US" sz="900" b="0" kern="1200" dirty="0" smtClean="0">
                          <a:solidFill>
                            <a:schemeClr val="tx1"/>
                          </a:solidFill>
                          <a:effectLst/>
                          <a:latin typeface="+mn-lt"/>
                          <a:ea typeface="+mn-ea"/>
                          <a:cs typeface="+mn-cs"/>
                        </a:rPr>
                        <a:t> are chemicals to clean </a:t>
                      </a:r>
                      <a:r>
                        <a:rPr lang="en-US" sz="900" b="1" kern="1200" dirty="0" smtClean="0">
                          <a:solidFill>
                            <a:schemeClr val="tx1"/>
                          </a:solidFill>
                          <a:effectLst/>
                          <a:latin typeface="+mn-lt"/>
                          <a:ea typeface="+mn-ea"/>
                          <a:cs typeface="+mn-cs"/>
                        </a:rPr>
                        <a:t>wounds</a:t>
                      </a:r>
                      <a:r>
                        <a:rPr lang="en-US" sz="900" b="0" kern="1200" dirty="0" smtClean="0">
                          <a:solidFill>
                            <a:schemeClr val="tx1"/>
                          </a:solidFill>
                          <a:effectLst/>
                          <a:latin typeface="+mn-lt"/>
                          <a:ea typeface="+mn-ea"/>
                          <a:cs typeface="+mn-cs"/>
                        </a:rPr>
                        <a:t>, </a:t>
                      </a:r>
                      <a:r>
                        <a:rPr lang="en-US" sz="900" b="1" u="none" kern="1200" dirty="0" smtClean="0">
                          <a:solidFill>
                            <a:schemeClr val="tx1"/>
                          </a:solidFill>
                          <a:effectLst/>
                          <a:latin typeface="+mn-lt"/>
                          <a:ea typeface="+mn-ea"/>
                          <a:cs typeface="+mn-cs"/>
                        </a:rPr>
                        <a:t>disinfectants</a:t>
                      </a:r>
                      <a:r>
                        <a:rPr lang="en-US" sz="900" b="0" kern="1200" dirty="0" smtClean="0">
                          <a:solidFill>
                            <a:schemeClr val="tx1"/>
                          </a:solidFill>
                          <a:effectLst/>
                          <a:latin typeface="+mn-lt"/>
                          <a:ea typeface="+mn-ea"/>
                          <a:cs typeface="+mn-cs"/>
                        </a:rPr>
                        <a:t> are chemicals to clean work surfaces.</a:t>
                      </a:r>
                      <a:endParaRPr lang="en-GB" sz="900" b="0" kern="1200" dirty="0" smtClean="0">
                        <a:solidFill>
                          <a:schemeClr val="tx1"/>
                        </a:solidFill>
                        <a:effectLst/>
                        <a:latin typeface="+mn-lt"/>
                        <a:ea typeface="+mn-ea"/>
                        <a:cs typeface="+mn-cs"/>
                      </a:endParaRPr>
                    </a:p>
                    <a:p>
                      <a:pPr marL="0" algn="just" defTabSz="914400" rtl="0" eaLnBrk="1" latinLnBrk="0" hangingPunct="1"/>
                      <a:r>
                        <a:rPr lang="en-US" sz="900" b="1" u="sng" kern="1200" dirty="0" smtClean="0">
                          <a:solidFill>
                            <a:schemeClr val="tx1"/>
                          </a:solidFill>
                          <a:effectLst/>
                          <a:latin typeface="+mn-lt"/>
                          <a:ea typeface="+mn-ea"/>
                          <a:cs typeface="+mn-cs"/>
                        </a:rPr>
                        <a:t>1.1.4 – Defense against Disease</a:t>
                      </a:r>
                      <a:endParaRPr lang="en-GB" sz="900" b="1" u="sng" kern="1200" dirty="0" smtClean="0">
                        <a:solidFill>
                          <a:schemeClr val="tx1"/>
                        </a:solidFill>
                        <a:effectLst/>
                        <a:latin typeface="+mn-lt"/>
                        <a:ea typeface="+mn-ea"/>
                        <a:cs typeface="+mn-cs"/>
                      </a:endParaRPr>
                    </a:p>
                    <a:p>
                      <a:pPr algn="just"/>
                      <a:r>
                        <a:rPr lang="en-US" sz="900" b="1" kern="1200" dirty="0" smtClean="0">
                          <a:solidFill>
                            <a:schemeClr val="tx1"/>
                          </a:solidFill>
                          <a:effectLst/>
                          <a:latin typeface="+mn-lt"/>
                          <a:ea typeface="+mn-ea"/>
                          <a:cs typeface="+mn-cs"/>
                        </a:rPr>
                        <a:t>Bacteria</a:t>
                      </a:r>
                      <a:r>
                        <a:rPr lang="en-US" sz="900" b="0" kern="1200" dirty="0" smtClean="0">
                          <a:solidFill>
                            <a:schemeClr val="tx1"/>
                          </a:solidFill>
                          <a:effectLst/>
                          <a:latin typeface="+mn-lt"/>
                          <a:ea typeface="+mn-ea"/>
                          <a:cs typeface="+mn-cs"/>
                        </a:rPr>
                        <a:t> reproduce rapidly and produce toxins. </a:t>
                      </a:r>
                      <a:r>
                        <a:rPr lang="en-US" sz="900" b="1" kern="1200" dirty="0" smtClean="0">
                          <a:solidFill>
                            <a:schemeClr val="tx1"/>
                          </a:solidFill>
                          <a:effectLst/>
                          <a:latin typeface="+mn-lt"/>
                          <a:ea typeface="+mn-ea"/>
                          <a:cs typeface="+mn-cs"/>
                        </a:rPr>
                        <a:t>Viruses</a:t>
                      </a:r>
                      <a:r>
                        <a:rPr lang="en-US" sz="900" b="0" kern="1200" dirty="0" smtClean="0">
                          <a:solidFill>
                            <a:schemeClr val="tx1"/>
                          </a:solidFill>
                          <a:effectLst/>
                          <a:latin typeface="+mn-lt"/>
                          <a:ea typeface="+mn-ea"/>
                          <a:cs typeface="+mn-cs"/>
                        </a:rPr>
                        <a:t> hijack body cells and multiply. White blood cells defend against pathogens by ingesting them or producing </a:t>
                      </a:r>
                      <a:r>
                        <a:rPr lang="en-US" sz="900" b="1" kern="1200" dirty="0" smtClean="0">
                          <a:solidFill>
                            <a:schemeClr val="tx1"/>
                          </a:solidFill>
                          <a:effectLst/>
                          <a:latin typeface="+mn-lt"/>
                          <a:ea typeface="+mn-ea"/>
                          <a:cs typeface="+mn-cs"/>
                        </a:rPr>
                        <a:t>antibodies</a:t>
                      </a:r>
                      <a:r>
                        <a:rPr lang="en-US" sz="900" b="0" kern="1200" dirty="0" smtClean="0">
                          <a:solidFill>
                            <a:schemeClr val="tx1"/>
                          </a:solidFill>
                          <a:effectLst/>
                          <a:latin typeface="+mn-lt"/>
                          <a:ea typeface="+mn-ea"/>
                          <a:cs typeface="+mn-cs"/>
                        </a:rPr>
                        <a:t>/ antitoxins.</a:t>
                      </a:r>
                      <a:endParaRPr lang="en-GB" sz="900" b="0" kern="1200" dirty="0" smtClean="0">
                        <a:solidFill>
                          <a:schemeClr val="tx1"/>
                        </a:solidFill>
                        <a:effectLst/>
                        <a:latin typeface="+mn-lt"/>
                        <a:ea typeface="+mn-ea"/>
                        <a:cs typeface="+mn-cs"/>
                      </a:endParaRPr>
                    </a:p>
                    <a:p>
                      <a:pPr marL="0" algn="just" defTabSz="914400" rtl="0" eaLnBrk="1" latinLnBrk="0" hangingPunct="1"/>
                      <a:r>
                        <a:rPr lang="en-US" sz="900" b="1" u="sng" kern="1200" dirty="0" smtClean="0">
                          <a:solidFill>
                            <a:schemeClr val="tx1"/>
                          </a:solidFill>
                          <a:effectLst/>
                          <a:latin typeface="+mn-lt"/>
                          <a:ea typeface="+mn-ea"/>
                          <a:cs typeface="+mn-cs"/>
                        </a:rPr>
                        <a:t>1.1.5 – Treating and Preventing Disease</a:t>
                      </a:r>
                      <a:endParaRPr lang="en-GB" sz="900" b="1" u="sng" kern="1200" dirty="0" smtClean="0">
                        <a:solidFill>
                          <a:schemeClr val="tx1"/>
                        </a:solidFill>
                        <a:effectLst/>
                        <a:latin typeface="+mn-lt"/>
                        <a:ea typeface="+mn-ea"/>
                        <a:cs typeface="+mn-cs"/>
                      </a:endParaRPr>
                    </a:p>
                    <a:p>
                      <a:pPr algn="just"/>
                      <a:r>
                        <a:rPr lang="en-US" sz="900" b="1" u="none" kern="1200" dirty="0" smtClean="0">
                          <a:solidFill>
                            <a:schemeClr val="tx1"/>
                          </a:solidFill>
                          <a:effectLst/>
                          <a:latin typeface="+mn-lt"/>
                          <a:ea typeface="+mn-ea"/>
                          <a:cs typeface="+mn-cs"/>
                        </a:rPr>
                        <a:t>Medicines</a:t>
                      </a:r>
                      <a:r>
                        <a:rPr lang="en-US" sz="900" b="0" kern="1200" dirty="0" smtClean="0">
                          <a:solidFill>
                            <a:schemeClr val="tx1"/>
                          </a:solidFill>
                          <a:effectLst/>
                          <a:latin typeface="+mn-lt"/>
                          <a:ea typeface="+mn-ea"/>
                          <a:cs typeface="+mn-cs"/>
                        </a:rPr>
                        <a:t> help to relieve symptoms, </a:t>
                      </a:r>
                      <a:r>
                        <a:rPr lang="en-US" sz="900" b="1" u="none" kern="1200" dirty="0" smtClean="0">
                          <a:solidFill>
                            <a:schemeClr val="tx1"/>
                          </a:solidFill>
                          <a:effectLst/>
                          <a:latin typeface="+mn-lt"/>
                          <a:ea typeface="+mn-ea"/>
                          <a:cs typeface="+mn-cs"/>
                        </a:rPr>
                        <a:t>antibiotics</a:t>
                      </a:r>
                      <a:r>
                        <a:rPr lang="en-US" sz="900" b="0" kern="1200" dirty="0" smtClean="0">
                          <a:solidFill>
                            <a:schemeClr val="tx1"/>
                          </a:solidFill>
                          <a:effectLst/>
                          <a:latin typeface="+mn-lt"/>
                          <a:ea typeface="+mn-ea"/>
                          <a:cs typeface="+mn-cs"/>
                        </a:rPr>
                        <a:t> are medicines to kill bacteria. </a:t>
                      </a:r>
                      <a:r>
                        <a:rPr lang="en-US" sz="900" b="1" u="none" kern="1200" dirty="0" smtClean="0">
                          <a:solidFill>
                            <a:schemeClr val="tx1"/>
                          </a:solidFill>
                          <a:effectLst/>
                          <a:latin typeface="+mn-lt"/>
                          <a:ea typeface="+mn-ea"/>
                          <a:cs typeface="+mn-cs"/>
                        </a:rPr>
                        <a:t>Vaccination</a:t>
                      </a:r>
                      <a:r>
                        <a:rPr lang="en-US" sz="900" b="0" kern="1200" dirty="0" smtClean="0">
                          <a:solidFill>
                            <a:schemeClr val="tx1"/>
                          </a:solidFill>
                          <a:effectLst/>
                          <a:latin typeface="+mn-lt"/>
                          <a:ea typeface="+mn-ea"/>
                          <a:cs typeface="+mn-cs"/>
                        </a:rPr>
                        <a:t> allows immunity of a disease.</a:t>
                      </a:r>
                      <a:endParaRPr lang="en-GB" sz="900" b="0" kern="1200" dirty="0" smtClean="0">
                        <a:solidFill>
                          <a:schemeClr val="tx1"/>
                        </a:solidFill>
                        <a:effectLst/>
                        <a:latin typeface="+mn-lt"/>
                        <a:ea typeface="+mn-ea"/>
                        <a:cs typeface="+mn-cs"/>
                      </a:endParaRPr>
                    </a:p>
                    <a:p>
                      <a:pPr marL="171450" lvl="0" indent="-171450" algn="just">
                        <a:buFont typeface="Arial" panose="020B0604020202020204" pitchFamily="34" charset="0"/>
                        <a:buChar char="•"/>
                      </a:pPr>
                      <a:r>
                        <a:rPr lang="en-US" sz="900" b="0" kern="1200" dirty="0" smtClean="0">
                          <a:solidFill>
                            <a:schemeClr val="tx1"/>
                          </a:solidFill>
                          <a:effectLst/>
                          <a:latin typeface="+mn-lt"/>
                          <a:ea typeface="+mn-ea"/>
                          <a:cs typeface="+mn-cs"/>
                        </a:rPr>
                        <a:t>Weak or dead microbes are </a:t>
                      </a:r>
                    </a:p>
                    <a:p>
                      <a:pPr marL="0" lvl="0" indent="0" algn="just">
                        <a:buFont typeface="Arial" panose="020B0604020202020204" pitchFamily="34" charset="0"/>
                        <a:buNone/>
                      </a:pPr>
                      <a:r>
                        <a:rPr lang="en-US" sz="900" b="0" kern="1200" dirty="0" smtClean="0">
                          <a:solidFill>
                            <a:schemeClr val="tx1"/>
                          </a:solidFill>
                          <a:effectLst/>
                          <a:latin typeface="+mn-lt"/>
                          <a:ea typeface="+mn-ea"/>
                          <a:cs typeface="+mn-cs"/>
                        </a:rPr>
                        <a:t>       injected into the body</a:t>
                      </a:r>
                      <a:endParaRPr lang="en-GB" sz="900" b="0" kern="1200" dirty="0" smtClean="0">
                        <a:solidFill>
                          <a:schemeClr val="tx1"/>
                        </a:solidFill>
                        <a:effectLst/>
                        <a:latin typeface="+mn-lt"/>
                        <a:ea typeface="+mn-ea"/>
                        <a:cs typeface="+mn-cs"/>
                      </a:endParaRPr>
                    </a:p>
                    <a:p>
                      <a:pPr marL="171450" lvl="0" indent="-171450" algn="just">
                        <a:buFont typeface="Arial" panose="020B0604020202020204" pitchFamily="34" charset="0"/>
                        <a:buChar char="•"/>
                      </a:pPr>
                      <a:r>
                        <a:rPr lang="en-US" sz="900" b="0" kern="1200" dirty="0" smtClean="0">
                          <a:solidFill>
                            <a:schemeClr val="tx1"/>
                          </a:solidFill>
                          <a:effectLst/>
                          <a:latin typeface="+mn-lt"/>
                          <a:ea typeface="+mn-ea"/>
                          <a:cs typeface="+mn-cs"/>
                        </a:rPr>
                        <a:t>Antibodies are produced which destroy the microbes and toxins.</a:t>
                      </a:r>
                      <a:endParaRPr lang="en-GB" sz="900" b="0" kern="1200" dirty="0" smtClean="0">
                        <a:solidFill>
                          <a:schemeClr val="tx1"/>
                        </a:solidFill>
                        <a:effectLst/>
                        <a:latin typeface="+mn-lt"/>
                        <a:ea typeface="+mn-ea"/>
                        <a:cs typeface="+mn-cs"/>
                      </a:endParaRPr>
                    </a:p>
                    <a:p>
                      <a:pPr marL="171450" lvl="0" indent="-171450" algn="just">
                        <a:buFont typeface="Arial" panose="020B0604020202020204" pitchFamily="34" charset="0"/>
                        <a:buChar char="•"/>
                      </a:pPr>
                      <a:r>
                        <a:rPr lang="en-US" sz="900" b="1" kern="1200" dirty="0" smtClean="0">
                          <a:solidFill>
                            <a:schemeClr val="tx1"/>
                          </a:solidFill>
                          <a:effectLst/>
                          <a:latin typeface="+mn-lt"/>
                          <a:ea typeface="+mn-ea"/>
                          <a:cs typeface="+mn-cs"/>
                        </a:rPr>
                        <a:t>White blood cells</a:t>
                      </a:r>
                      <a:r>
                        <a:rPr lang="en-US" sz="900" b="0" kern="1200" dirty="0" smtClean="0">
                          <a:solidFill>
                            <a:schemeClr val="tx1"/>
                          </a:solidFill>
                          <a:effectLst/>
                          <a:latin typeface="+mn-lt"/>
                          <a:ea typeface="+mn-ea"/>
                          <a:cs typeface="+mn-cs"/>
                        </a:rPr>
                        <a:t> can quickly produce antibodies if this pathogen enters the body again.</a:t>
                      </a:r>
                      <a:endParaRPr lang="en-GB" sz="900" b="0" kern="1200" dirty="0" smtClean="0">
                        <a:solidFill>
                          <a:schemeClr val="tx1"/>
                        </a:solidFill>
                        <a:effectLst/>
                        <a:latin typeface="+mn-lt"/>
                        <a:ea typeface="+mn-ea"/>
                        <a:cs typeface="+mn-cs"/>
                      </a:endParaRPr>
                    </a:p>
                    <a:p>
                      <a:pPr marL="0" algn="just" defTabSz="914400" rtl="0" eaLnBrk="1" latinLnBrk="0" hangingPunct="1"/>
                      <a:r>
                        <a:rPr lang="en-US" sz="900" b="1" u="sng" kern="1200" dirty="0" smtClean="0">
                          <a:solidFill>
                            <a:schemeClr val="tx1"/>
                          </a:solidFill>
                          <a:effectLst/>
                          <a:latin typeface="+mn-lt"/>
                          <a:ea typeface="+mn-ea"/>
                          <a:cs typeface="+mn-cs"/>
                        </a:rPr>
                        <a:t>1.1.6 – Controlling Infection</a:t>
                      </a:r>
                      <a:endParaRPr lang="en-GB" sz="900" b="1" u="sng" kern="1200" dirty="0" smtClean="0">
                        <a:solidFill>
                          <a:schemeClr val="tx1"/>
                        </a:solidFill>
                        <a:effectLst/>
                        <a:latin typeface="+mn-lt"/>
                        <a:ea typeface="+mn-ea"/>
                        <a:cs typeface="+mn-cs"/>
                      </a:endParaRPr>
                    </a:p>
                    <a:p>
                      <a:pPr algn="just"/>
                      <a:r>
                        <a:rPr lang="en-US" sz="900" b="1" u="none" kern="1200" dirty="0" smtClean="0">
                          <a:solidFill>
                            <a:schemeClr val="tx1"/>
                          </a:solidFill>
                          <a:effectLst/>
                          <a:latin typeface="+mn-lt"/>
                          <a:ea typeface="+mn-ea"/>
                          <a:cs typeface="+mn-cs"/>
                        </a:rPr>
                        <a:t>Mutations</a:t>
                      </a:r>
                      <a:r>
                        <a:rPr lang="en-US" sz="900" b="0" kern="1200" dirty="0" smtClean="0">
                          <a:solidFill>
                            <a:schemeClr val="tx1"/>
                          </a:solidFill>
                          <a:effectLst/>
                          <a:latin typeface="+mn-lt"/>
                          <a:ea typeface="+mn-ea"/>
                          <a:cs typeface="+mn-cs"/>
                        </a:rPr>
                        <a:t> of pathogens produce new strains – bacteria can develop resistance to antibiotics, meaning they cannot be killed by antibiotics. </a:t>
                      </a:r>
                      <a:r>
                        <a:rPr lang="en-US" sz="900" b="1" u="none" kern="1200" dirty="0" smtClean="0">
                          <a:solidFill>
                            <a:schemeClr val="tx1"/>
                          </a:solidFill>
                          <a:effectLst/>
                          <a:latin typeface="+mn-lt"/>
                          <a:ea typeface="+mn-ea"/>
                          <a:cs typeface="+mn-cs"/>
                        </a:rPr>
                        <a:t>Epidemic</a:t>
                      </a:r>
                      <a:r>
                        <a:rPr lang="en-US" sz="900" b="0" kern="1200" dirty="0" smtClean="0">
                          <a:solidFill>
                            <a:schemeClr val="tx1"/>
                          </a:solidFill>
                          <a:effectLst/>
                          <a:latin typeface="+mn-lt"/>
                          <a:ea typeface="+mn-ea"/>
                          <a:cs typeface="+mn-cs"/>
                        </a:rPr>
                        <a:t> is when a disease outbreak affects a country, a </a:t>
                      </a:r>
                      <a:r>
                        <a:rPr lang="en-US" sz="900" b="1" u="none" kern="1200" dirty="0" smtClean="0">
                          <a:solidFill>
                            <a:schemeClr val="tx1"/>
                          </a:solidFill>
                          <a:effectLst/>
                          <a:latin typeface="+mn-lt"/>
                          <a:ea typeface="+mn-ea"/>
                          <a:cs typeface="+mn-cs"/>
                        </a:rPr>
                        <a:t>pandemic</a:t>
                      </a:r>
                      <a:r>
                        <a:rPr lang="en-US" sz="900" b="0" kern="1200" dirty="0" smtClean="0">
                          <a:solidFill>
                            <a:schemeClr val="tx1"/>
                          </a:solidFill>
                          <a:effectLst/>
                          <a:latin typeface="+mn-lt"/>
                          <a:ea typeface="+mn-ea"/>
                          <a:cs typeface="+mn-cs"/>
                        </a:rPr>
                        <a:t> is when it spreads around the world.</a:t>
                      </a:r>
                      <a:endParaRPr lang="en-GB" sz="900" b="0" kern="1200" dirty="0" smtClean="0">
                        <a:solidFill>
                          <a:schemeClr val="tx1"/>
                        </a:solidFill>
                        <a:effectLst/>
                        <a:latin typeface="+mn-lt"/>
                        <a:ea typeface="+mn-ea"/>
                        <a:cs typeface="+mn-cs"/>
                      </a:endParaRPr>
                    </a:p>
                    <a:p>
                      <a:pPr marL="0" algn="just" defTabSz="914400" rtl="0" eaLnBrk="1" latinLnBrk="0" hangingPunct="1"/>
                      <a:r>
                        <a:rPr lang="en-US" sz="900" b="1" u="sng" kern="1200" dirty="0" smtClean="0">
                          <a:solidFill>
                            <a:schemeClr val="tx1"/>
                          </a:solidFill>
                          <a:effectLst/>
                          <a:latin typeface="+mn-lt"/>
                          <a:ea typeface="+mn-ea"/>
                          <a:cs typeface="+mn-cs"/>
                        </a:rPr>
                        <a:t>1.1.8 – Keeping Things Sterile</a:t>
                      </a:r>
                      <a:endParaRPr lang="en-GB" sz="900" b="1" u="sng" kern="1200" dirty="0" smtClean="0">
                        <a:solidFill>
                          <a:schemeClr val="tx1"/>
                        </a:solidFill>
                        <a:effectLst/>
                        <a:latin typeface="+mn-lt"/>
                        <a:ea typeface="+mn-ea"/>
                        <a:cs typeface="+mn-cs"/>
                      </a:endParaRPr>
                    </a:p>
                    <a:p>
                      <a:pPr algn="just"/>
                      <a:r>
                        <a:rPr lang="en-US" sz="900" b="0" kern="1200" dirty="0" smtClean="0">
                          <a:solidFill>
                            <a:schemeClr val="tx1"/>
                          </a:solidFill>
                          <a:effectLst/>
                          <a:latin typeface="+mn-lt"/>
                          <a:ea typeface="+mn-ea"/>
                          <a:cs typeface="+mn-cs"/>
                        </a:rPr>
                        <a:t>Uncontaminated cultures of microorganisms are required for investigation, done by </a:t>
                      </a:r>
                      <a:r>
                        <a:rPr lang="en-US" sz="900" b="1" u="none" kern="1200" dirty="0" smtClean="0">
                          <a:solidFill>
                            <a:schemeClr val="tx1"/>
                          </a:solidFill>
                          <a:effectLst/>
                          <a:latin typeface="+mn-lt"/>
                          <a:ea typeface="+mn-ea"/>
                          <a:cs typeface="+mn-cs"/>
                        </a:rPr>
                        <a:t>sterilizing</a:t>
                      </a:r>
                      <a:r>
                        <a:rPr lang="en-US" sz="900" b="0" kern="1200" dirty="0" smtClean="0">
                          <a:solidFill>
                            <a:schemeClr val="tx1"/>
                          </a:solidFill>
                          <a:effectLst/>
                          <a:latin typeface="+mn-lt"/>
                          <a:ea typeface="+mn-ea"/>
                          <a:cs typeface="+mn-cs"/>
                        </a:rPr>
                        <a:t> petri dishes and cultures, heating </a:t>
                      </a:r>
                      <a:r>
                        <a:rPr lang="en-US" sz="900" b="1" u="none" kern="1200" dirty="0" smtClean="0">
                          <a:solidFill>
                            <a:schemeClr val="tx1"/>
                          </a:solidFill>
                          <a:effectLst/>
                          <a:latin typeface="+mn-lt"/>
                          <a:ea typeface="+mn-ea"/>
                          <a:cs typeface="+mn-cs"/>
                        </a:rPr>
                        <a:t>inoculating</a:t>
                      </a:r>
                      <a:r>
                        <a:rPr lang="en-US" sz="900" b="0" kern="1200" dirty="0" smtClean="0">
                          <a:solidFill>
                            <a:schemeClr val="tx1"/>
                          </a:solidFill>
                          <a:effectLst/>
                          <a:latin typeface="+mn-lt"/>
                          <a:ea typeface="+mn-ea"/>
                          <a:cs typeface="+mn-cs"/>
                        </a:rPr>
                        <a:t> loops, are securing dish lids.</a:t>
                      </a:r>
                    </a:p>
                    <a:p>
                      <a:pPr algn="just"/>
                      <a:endParaRPr lang="en-US" sz="900" b="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1" i="0" u="sng" strike="noStrike" kern="1200" cap="none" spc="0" normalizeH="0" baseline="0" noProof="0" dirty="0" smtClean="0">
                          <a:ln>
                            <a:noFill/>
                          </a:ln>
                          <a:solidFill>
                            <a:schemeClr val="tx1"/>
                          </a:solidFill>
                          <a:effectLst/>
                          <a:uLnTx/>
                          <a:uFillTx/>
                          <a:latin typeface="+mn-lt"/>
                          <a:ea typeface="+mn-ea"/>
                          <a:cs typeface="+mn-cs"/>
                        </a:rPr>
                        <a:t>1.2.1 – The Nervous System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schemeClr val="tx1"/>
                          </a:solidFill>
                          <a:effectLst/>
                          <a:uLnTx/>
                          <a:uFillTx/>
                          <a:latin typeface="+mn-lt"/>
                          <a:ea typeface="+mn-ea"/>
                          <a:cs typeface="+mn-cs"/>
                        </a:rPr>
                        <a:t>Nervous system </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enable us to react to surroundings and coordinate behaviour. </a:t>
                      </a:r>
                      <a:endParaRPr lang="en-US" sz="900" b="0" kern="1200" dirty="0" smtClean="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schemeClr val="tx1"/>
                          </a:solidFill>
                          <a:effectLst/>
                          <a:uLnTx/>
                          <a:uFillTx/>
                          <a:latin typeface="+mn-lt"/>
                          <a:ea typeface="+mn-ea"/>
                          <a:cs typeface="+mn-cs"/>
                        </a:rPr>
                        <a:t>Receptors</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 including light, sound, taste, smell, touch; detect </a:t>
                      </a:r>
                      <a:r>
                        <a:rPr kumimoji="0" lang="en-GB" sz="900" b="1" i="0" u="none" strike="noStrike" kern="1200" cap="none" spc="0" normalizeH="0" baseline="0" noProof="0" dirty="0" smtClean="0">
                          <a:ln>
                            <a:noFill/>
                          </a:ln>
                          <a:solidFill>
                            <a:schemeClr val="tx1"/>
                          </a:solidFill>
                          <a:effectLst/>
                          <a:uLnTx/>
                          <a:uFillTx/>
                          <a:latin typeface="+mn-lt"/>
                          <a:ea typeface="+mn-ea"/>
                          <a:cs typeface="+mn-cs"/>
                        </a:rPr>
                        <a:t>stimuli</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 changes, then sends an electrical impulse to the </a:t>
                      </a:r>
                      <a:r>
                        <a:rPr kumimoji="0" lang="en-GB" sz="900" b="1" i="0" u="none" strike="noStrike" kern="1200" cap="none" spc="0" normalizeH="0" baseline="0" noProof="0" dirty="0" smtClean="0">
                          <a:ln>
                            <a:noFill/>
                          </a:ln>
                          <a:solidFill>
                            <a:schemeClr val="tx1"/>
                          </a:solidFill>
                          <a:effectLst/>
                          <a:uLnTx/>
                          <a:uFillTx/>
                          <a:latin typeface="+mn-lt"/>
                          <a:ea typeface="+mn-ea"/>
                          <a:cs typeface="+mn-cs"/>
                        </a:rPr>
                        <a:t>sensory neuron</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 through the </a:t>
                      </a:r>
                      <a:r>
                        <a:rPr kumimoji="0" lang="en-GB" sz="900" b="1" i="0" u="none" strike="noStrike" kern="1200" cap="none" spc="0" normalizeH="0" baseline="0" noProof="0" dirty="0" smtClean="0">
                          <a:ln>
                            <a:noFill/>
                          </a:ln>
                          <a:solidFill>
                            <a:schemeClr val="tx1"/>
                          </a:solidFill>
                          <a:effectLst/>
                          <a:uLnTx/>
                          <a:uFillTx/>
                          <a:latin typeface="+mn-lt"/>
                          <a:ea typeface="+mn-ea"/>
                          <a:cs typeface="+mn-cs"/>
                        </a:rPr>
                        <a:t>relay neuron </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and the spinal cord, then to the </a:t>
                      </a:r>
                      <a:r>
                        <a:rPr kumimoji="0" lang="en-GB" sz="900" b="1" i="0" u="none" strike="noStrike" kern="1200" cap="none" spc="0" normalizeH="0" baseline="0" noProof="0" dirty="0" smtClean="0">
                          <a:ln>
                            <a:noFill/>
                          </a:ln>
                          <a:solidFill>
                            <a:schemeClr val="tx1"/>
                          </a:solidFill>
                          <a:effectLst/>
                          <a:uLnTx/>
                          <a:uFillTx/>
                          <a:latin typeface="+mn-lt"/>
                          <a:ea typeface="+mn-ea"/>
                          <a:cs typeface="+mn-cs"/>
                        </a:rPr>
                        <a:t>motor neuron </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to an </a:t>
                      </a:r>
                      <a:r>
                        <a:rPr kumimoji="0" lang="en-GB" sz="900" b="1" i="0" u="none" strike="noStrike" kern="1200" cap="none" spc="0" normalizeH="0" baseline="0" noProof="0" dirty="0" smtClean="0">
                          <a:ln>
                            <a:noFill/>
                          </a:ln>
                          <a:solidFill>
                            <a:schemeClr val="tx1"/>
                          </a:solidFill>
                          <a:effectLst/>
                          <a:uLnTx/>
                          <a:uFillTx/>
                          <a:latin typeface="+mn-lt"/>
                          <a:ea typeface="+mn-ea"/>
                          <a:cs typeface="+mn-cs"/>
                        </a:rPr>
                        <a:t>effector</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1" i="0" u="sng" strike="noStrike" kern="1200" cap="none" spc="0" normalizeH="0" baseline="0" noProof="0" dirty="0" smtClean="0">
                          <a:ln>
                            <a:noFill/>
                          </a:ln>
                          <a:solidFill>
                            <a:schemeClr val="tx1"/>
                          </a:solidFill>
                          <a:effectLst/>
                          <a:uLnTx/>
                          <a:uFillTx/>
                          <a:latin typeface="+mn-lt"/>
                          <a:ea typeface="+mn-ea"/>
                          <a:cs typeface="+mn-cs"/>
                        </a:rPr>
                        <a:t>1.2.2 – Controlling our Internal Environment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schemeClr val="tx1"/>
                          </a:solidFill>
                          <a:effectLst/>
                          <a:uLnTx/>
                          <a:uFillTx/>
                          <a:latin typeface="+mn-lt"/>
                          <a:ea typeface="+mn-ea"/>
                          <a:cs typeface="+mn-cs"/>
                        </a:rPr>
                        <a:t>Water</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 and </a:t>
                      </a:r>
                      <a:r>
                        <a:rPr kumimoji="0" lang="en-GB" sz="900" b="1" i="0" u="none" strike="noStrike" kern="1200" cap="none" spc="0" normalizeH="0" baseline="0" noProof="0" dirty="0" smtClean="0">
                          <a:ln>
                            <a:noFill/>
                          </a:ln>
                          <a:solidFill>
                            <a:schemeClr val="tx1"/>
                          </a:solidFill>
                          <a:effectLst/>
                          <a:uLnTx/>
                          <a:uFillTx/>
                          <a:latin typeface="+mn-lt"/>
                          <a:ea typeface="+mn-ea"/>
                          <a:cs typeface="+mn-cs"/>
                        </a:rPr>
                        <a:t>ions</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 are lost from sweating and urinating. Body temperature is kept at 37°C to maintain optimum enzyme activity. </a:t>
                      </a:r>
                      <a:r>
                        <a:rPr kumimoji="0" lang="en-GB" sz="900" b="1" i="0" u="none" strike="noStrike" kern="1200" cap="none" spc="0" normalizeH="0" baseline="0" noProof="0" dirty="0" smtClean="0">
                          <a:ln>
                            <a:noFill/>
                          </a:ln>
                          <a:solidFill>
                            <a:schemeClr val="tx1"/>
                          </a:solidFill>
                          <a:effectLst/>
                          <a:uLnTx/>
                          <a:uFillTx/>
                          <a:latin typeface="+mn-lt"/>
                          <a:ea typeface="+mn-ea"/>
                          <a:cs typeface="+mn-cs"/>
                        </a:rPr>
                        <a:t>Blood sugar levels </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are regulated by kidneys to provide cells a constant supply of energy. Heat exhaustion and heatstroke occurs due to overheating of the body, causing fatal symptoms.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1" i="0" u="sng" strike="noStrike" kern="1200" cap="none" spc="0" normalizeH="0" baseline="0" noProof="0" dirty="0" smtClean="0">
                          <a:ln>
                            <a:noFill/>
                          </a:ln>
                          <a:solidFill>
                            <a:schemeClr val="tx1"/>
                          </a:solidFill>
                          <a:effectLst/>
                          <a:uLnTx/>
                          <a:uFillTx/>
                          <a:latin typeface="+mn-lt"/>
                          <a:ea typeface="+mn-ea"/>
                          <a:cs typeface="+mn-cs"/>
                        </a:rPr>
                        <a:t>1.2.3 – Controlling Pregnancy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schemeClr val="tx1"/>
                          </a:solidFill>
                          <a:effectLst/>
                          <a:uLnTx/>
                          <a:uFillTx/>
                          <a:latin typeface="+mn-lt"/>
                          <a:ea typeface="+mn-ea"/>
                          <a:cs typeface="+mn-cs"/>
                        </a:rPr>
                        <a:t>Hormones</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 are chemical substances that control body processes.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smtClean="0">
                          <a:ln>
                            <a:noFill/>
                          </a:ln>
                          <a:solidFill>
                            <a:schemeClr val="tx1"/>
                          </a:solidFill>
                          <a:effectLst/>
                          <a:uLnTx/>
                          <a:uFillTx/>
                          <a:latin typeface="+mn-lt"/>
                          <a:ea typeface="+mn-ea"/>
                          <a:cs typeface="+mn-cs"/>
                        </a:rPr>
                        <a:t>Day 1-5 – uterus lining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smtClean="0">
                          <a:ln>
                            <a:noFill/>
                          </a:ln>
                          <a:solidFill>
                            <a:schemeClr val="tx1"/>
                          </a:solidFill>
                          <a:effectLst/>
                          <a:uLnTx/>
                          <a:uFillTx/>
                          <a:latin typeface="+mn-lt"/>
                          <a:ea typeface="+mn-ea"/>
                          <a:cs typeface="+mn-cs"/>
                        </a:rPr>
                        <a:t>breaks down, bleeding</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smtClean="0">
                          <a:ln>
                            <a:noFill/>
                          </a:ln>
                          <a:solidFill>
                            <a:schemeClr val="tx1"/>
                          </a:solidFill>
                          <a:effectLst/>
                          <a:uLnTx/>
                          <a:uFillTx/>
                          <a:latin typeface="+mn-lt"/>
                          <a:ea typeface="+mn-ea"/>
                          <a:cs typeface="+mn-cs"/>
                        </a:rPr>
                        <a:t>Day 5-14  – uterus lining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smtClean="0">
                          <a:ln>
                            <a:noFill/>
                          </a:ln>
                          <a:solidFill>
                            <a:schemeClr val="tx1"/>
                          </a:solidFill>
                          <a:effectLst/>
                          <a:uLnTx/>
                          <a:uFillTx/>
                          <a:latin typeface="+mn-lt"/>
                          <a:ea typeface="+mn-ea"/>
                          <a:cs typeface="+mn-cs"/>
                        </a:rPr>
                        <a:t>builds up for fertilized egg</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smtClean="0">
                          <a:ln>
                            <a:noFill/>
                          </a:ln>
                          <a:solidFill>
                            <a:schemeClr val="tx1"/>
                          </a:solidFill>
                          <a:effectLst/>
                          <a:uLnTx/>
                          <a:uFillTx/>
                          <a:latin typeface="+mn-lt"/>
                          <a:ea typeface="+mn-ea"/>
                          <a:cs typeface="+mn-cs"/>
                        </a:rPr>
                        <a:t>Day 14 – egg released from ovary</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smtClean="0">
                          <a:ln>
                            <a:noFill/>
                          </a:ln>
                          <a:solidFill>
                            <a:schemeClr val="tx1"/>
                          </a:solidFill>
                          <a:effectLst/>
                          <a:uLnTx/>
                          <a:uFillTx/>
                          <a:latin typeface="+mn-lt"/>
                          <a:ea typeface="+mn-ea"/>
                          <a:cs typeface="+mn-cs"/>
                        </a:rPr>
                        <a:t>Day 14-30 – if no egg is fertilized, uterus lining breaks down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schemeClr val="tx1"/>
                          </a:solidFill>
                          <a:effectLst/>
                          <a:uLnTx/>
                          <a:uFillTx/>
                          <a:latin typeface="+mn-lt"/>
                          <a:ea typeface="+mn-ea"/>
                          <a:cs typeface="+mn-cs"/>
                        </a:rPr>
                        <a:t>FSH</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 is secreted by the pituitary gland and causes eggs to mature, </a:t>
                      </a:r>
                      <a:r>
                        <a:rPr kumimoji="0" lang="en-GB" sz="900" b="1" i="0" u="none" strike="noStrike" kern="1200" cap="none" spc="0" normalizeH="0" baseline="0" noProof="0" dirty="0" smtClean="0">
                          <a:ln>
                            <a:noFill/>
                          </a:ln>
                          <a:solidFill>
                            <a:schemeClr val="tx1"/>
                          </a:solidFill>
                          <a:effectLst/>
                          <a:uLnTx/>
                          <a:uFillTx/>
                          <a:latin typeface="+mn-lt"/>
                          <a:ea typeface="+mn-ea"/>
                          <a:cs typeface="+mn-cs"/>
                        </a:rPr>
                        <a:t>LH</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 stimulates egg release, and </a:t>
                      </a:r>
                      <a:r>
                        <a:rPr kumimoji="0" lang="en-GB" sz="900" b="1" i="0" u="none" strike="noStrike" kern="1200" cap="none" spc="0" normalizeH="0" baseline="0" noProof="0" dirty="0" smtClean="0">
                          <a:ln>
                            <a:noFill/>
                          </a:ln>
                          <a:solidFill>
                            <a:schemeClr val="tx1"/>
                          </a:solidFill>
                          <a:effectLst/>
                          <a:uLnTx/>
                          <a:uFillTx/>
                          <a:latin typeface="+mn-lt"/>
                          <a:ea typeface="+mn-ea"/>
                          <a:cs typeface="+mn-cs"/>
                        </a:rPr>
                        <a:t>Oestrogen</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 is secreted by the ovaries and causes formation of LH and inhibits LSH production. </a:t>
                      </a:r>
                      <a:r>
                        <a:rPr kumimoji="0" lang="en-GB" sz="900" b="1" i="0" u="none" strike="noStrike" kern="1200" cap="none" spc="0" normalizeH="0" baseline="0" noProof="0" dirty="0" smtClean="0">
                          <a:ln>
                            <a:noFill/>
                          </a:ln>
                          <a:solidFill>
                            <a:schemeClr val="tx1"/>
                          </a:solidFill>
                          <a:effectLst/>
                          <a:uLnTx/>
                          <a:uFillTx/>
                          <a:latin typeface="+mn-lt"/>
                          <a:ea typeface="+mn-ea"/>
                          <a:cs typeface="+mn-cs"/>
                        </a:rPr>
                        <a:t>Oral contraceptive pills </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inhibits FSH and egg release to prevent pregnancy.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1" i="0" u="sng" strike="noStrike" kern="1200" cap="none" spc="0" normalizeH="0" baseline="0" noProof="0" dirty="0" smtClean="0">
                          <a:ln>
                            <a:noFill/>
                          </a:ln>
                          <a:solidFill>
                            <a:schemeClr val="tx1"/>
                          </a:solidFill>
                          <a:effectLst/>
                          <a:uLnTx/>
                          <a:uFillTx/>
                          <a:latin typeface="+mn-lt"/>
                          <a:ea typeface="+mn-ea"/>
                          <a:cs typeface="+mn-cs"/>
                        </a:rPr>
                        <a:t>1.2.4 – Fertility Treatment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schemeClr val="tx1"/>
                          </a:solidFill>
                          <a:effectLst/>
                          <a:uLnTx/>
                          <a:uFillTx/>
                          <a:latin typeface="+mn-lt"/>
                          <a:ea typeface="+mn-ea"/>
                          <a:cs typeface="+mn-cs"/>
                        </a:rPr>
                        <a:t>IVF treatment </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involves giving FSH injections to stimulate egg maturation. Then, eggs are removed, inseminating and incubating it, then transferring it into the womb as an embryo. Multiple births can occur due to IVF.</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1" i="0" u="sng" strike="noStrike" kern="1200" cap="none" spc="0" normalizeH="0" baseline="0" noProof="0" dirty="0" smtClean="0">
                          <a:ln>
                            <a:noFill/>
                          </a:ln>
                          <a:solidFill>
                            <a:schemeClr val="tx1"/>
                          </a:solidFill>
                          <a:effectLst/>
                          <a:uLnTx/>
                          <a:uFillTx/>
                          <a:latin typeface="+mn-lt"/>
                          <a:ea typeface="+mn-ea"/>
                          <a:cs typeface="+mn-cs"/>
                        </a:rPr>
                        <a:t>1.2.5 – Plant Responses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schemeClr val="tx1"/>
                          </a:solidFill>
                          <a:effectLst/>
                          <a:uLnTx/>
                          <a:uFillTx/>
                          <a:latin typeface="+mn-lt"/>
                          <a:ea typeface="+mn-ea"/>
                          <a:cs typeface="+mn-cs"/>
                        </a:rPr>
                        <a:t>Plants are sensitive and respond to light moisture and gravity, and produce hormones to coordinate and control growth. </a:t>
                      </a:r>
                      <a:r>
                        <a:rPr kumimoji="0" lang="en-GB" sz="900" b="1" i="0" u="none" strike="noStrike" kern="1200" cap="none" spc="0" normalizeH="0" baseline="0" noProof="0" dirty="0" smtClean="0">
                          <a:ln>
                            <a:noFill/>
                          </a:ln>
                          <a:solidFill>
                            <a:schemeClr val="tx1"/>
                          </a:solidFill>
                          <a:effectLst/>
                          <a:uLnTx/>
                          <a:uFillTx/>
                          <a:latin typeface="+mn-lt"/>
                          <a:ea typeface="+mn-ea"/>
                          <a:cs typeface="+mn-cs"/>
                        </a:rPr>
                        <a:t>Auxins</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 controls </a:t>
                      </a:r>
                      <a:r>
                        <a:rPr kumimoji="0" lang="en-GB" sz="900" b="1" i="0" u="none" strike="noStrike" kern="1200" cap="none" spc="0" normalizeH="0" baseline="0" noProof="0" dirty="0" smtClean="0">
                          <a:ln>
                            <a:noFill/>
                          </a:ln>
                          <a:solidFill>
                            <a:schemeClr val="tx1"/>
                          </a:solidFill>
                          <a:effectLst/>
                          <a:uLnTx/>
                          <a:uFillTx/>
                          <a:latin typeface="+mn-lt"/>
                          <a:ea typeface="+mn-ea"/>
                          <a:cs typeface="+mn-cs"/>
                        </a:rPr>
                        <a:t>phototropism</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 and </a:t>
                      </a:r>
                      <a:r>
                        <a:rPr kumimoji="0" lang="en-GB" sz="900" b="1" i="0" u="none" strike="noStrike" kern="1200" cap="none" spc="0" normalizeH="0" baseline="0" noProof="0" dirty="0" err="1" smtClean="0">
                          <a:ln>
                            <a:noFill/>
                          </a:ln>
                          <a:solidFill>
                            <a:schemeClr val="tx1"/>
                          </a:solidFill>
                          <a:effectLst/>
                          <a:uLnTx/>
                          <a:uFillTx/>
                          <a:latin typeface="+mn-lt"/>
                          <a:ea typeface="+mn-ea"/>
                          <a:cs typeface="+mn-cs"/>
                        </a:rPr>
                        <a:t>gravitropism</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 shoots grow towards light, and away from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schemeClr val="tx1"/>
                          </a:solidFill>
                          <a:effectLst/>
                          <a:uLnTx/>
                          <a:uFillTx/>
                          <a:latin typeface="+mn-lt"/>
                          <a:ea typeface="+mn-ea"/>
                          <a:cs typeface="+mn-cs"/>
                        </a:rPr>
                        <a:t>gravity; whereas roots grow</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schemeClr val="tx1"/>
                          </a:solidFill>
                          <a:effectLst/>
                          <a:uLnTx/>
                          <a:uFillTx/>
                          <a:latin typeface="+mn-lt"/>
                          <a:ea typeface="+mn-ea"/>
                          <a:cs typeface="+mn-cs"/>
                        </a:rPr>
                        <a:t> to gravity and water.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1" i="0" u="sng" strike="noStrike" kern="1200" cap="none" spc="0" normalizeH="0" baseline="0" noProof="0" dirty="0" smtClean="0">
                          <a:ln>
                            <a:noFill/>
                          </a:ln>
                          <a:solidFill>
                            <a:schemeClr val="tx1"/>
                          </a:solidFill>
                          <a:effectLst/>
                          <a:uLnTx/>
                          <a:uFillTx/>
                          <a:latin typeface="+mn-lt"/>
                          <a:ea typeface="+mn-ea"/>
                          <a:cs typeface="+mn-cs"/>
                        </a:rPr>
                        <a:t>1.2.6 – Using Plant Hormones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schemeClr val="tx1"/>
                          </a:solidFill>
                          <a:effectLst/>
                          <a:uLnTx/>
                          <a:uFillTx/>
                          <a:latin typeface="+mn-lt"/>
                          <a:ea typeface="+mn-ea"/>
                          <a:cs typeface="+mn-cs"/>
                        </a:rPr>
                        <a:t>Plant growth hormones are used in agriculture and horticulture as weed killers, which selectively kill weeds but does not affect grass, and as rooting hormones to encourage growth of roots and shoots using auxins. </a:t>
                      </a: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1" i="0" u="sng" strike="noStrike" kern="1200" cap="none" spc="0" normalizeH="0" baseline="0" noProof="0" dirty="0" smtClean="0">
                          <a:ln>
                            <a:noFill/>
                          </a:ln>
                          <a:solidFill>
                            <a:schemeClr val="tx1"/>
                          </a:solidFill>
                          <a:effectLst/>
                          <a:uLnTx/>
                          <a:uFillTx/>
                          <a:latin typeface="+mn-lt"/>
                          <a:ea typeface="+mn-ea"/>
                          <a:cs typeface="+mn-cs"/>
                        </a:rPr>
                        <a:t>1.3.1 – Developing New Drugs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schemeClr val="tx1"/>
                          </a:solidFill>
                          <a:effectLst/>
                          <a:uLnTx/>
                          <a:uFillTx/>
                          <a:latin typeface="+mn-lt"/>
                          <a:ea typeface="+mn-ea"/>
                          <a:cs typeface="+mn-cs"/>
                        </a:rPr>
                        <a:t>Drugs</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 are chemicals that affect our body chemistry. </a:t>
                      </a:r>
                      <a:r>
                        <a:rPr kumimoji="0" lang="en-GB" sz="900" b="1" i="0" u="none" strike="noStrike" kern="1200" cap="none" spc="0" normalizeH="0" baseline="0" noProof="0" dirty="0" smtClean="0">
                          <a:ln>
                            <a:noFill/>
                          </a:ln>
                          <a:solidFill>
                            <a:schemeClr val="tx1"/>
                          </a:solidFill>
                          <a:effectLst/>
                          <a:uLnTx/>
                          <a:uFillTx/>
                          <a:latin typeface="+mn-lt"/>
                          <a:ea typeface="+mn-ea"/>
                          <a:cs typeface="+mn-cs"/>
                        </a:rPr>
                        <a:t>Placebos</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 are fake drugs used in clinical double-blind trials.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smtClean="0">
                          <a:ln>
                            <a:noFill/>
                          </a:ln>
                          <a:solidFill>
                            <a:schemeClr val="tx1"/>
                          </a:solidFill>
                          <a:effectLst/>
                          <a:uLnTx/>
                          <a:uFillTx/>
                          <a:latin typeface="+mn-lt"/>
                          <a:ea typeface="+mn-ea"/>
                          <a:cs typeface="+mn-cs"/>
                        </a:rPr>
                        <a:t>Lab – animals and tissues used to test toxicity and function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smtClean="0">
                          <a:ln>
                            <a:noFill/>
                          </a:ln>
                          <a:solidFill>
                            <a:schemeClr val="tx1"/>
                          </a:solidFill>
                          <a:effectLst/>
                          <a:uLnTx/>
                          <a:uFillTx/>
                          <a:latin typeface="+mn-lt"/>
                          <a:ea typeface="+mn-ea"/>
                          <a:cs typeface="+mn-cs"/>
                        </a:rPr>
                        <a:t>Stage 1 – low doses tested to small group to test safety and side effects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smtClean="0">
                          <a:ln>
                            <a:noFill/>
                          </a:ln>
                          <a:solidFill>
                            <a:schemeClr val="tx1"/>
                          </a:solidFill>
                          <a:effectLst/>
                          <a:uLnTx/>
                          <a:uFillTx/>
                          <a:latin typeface="+mn-lt"/>
                          <a:ea typeface="+mn-ea"/>
                          <a:cs typeface="+mn-cs"/>
                        </a:rPr>
                        <a:t>Stage 2 – larger group to see effectiveness and optimum dose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smtClean="0">
                          <a:ln>
                            <a:noFill/>
                          </a:ln>
                          <a:solidFill>
                            <a:schemeClr val="tx1"/>
                          </a:solidFill>
                          <a:effectLst/>
                          <a:uLnTx/>
                          <a:uFillTx/>
                          <a:latin typeface="+mn-lt"/>
                          <a:ea typeface="+mn-ea"/>
                          <a:cs typeface="+mn-cs"/>
                        </a:rPr>
                        <a:t>Stage 3 – large group to confirm effectiveness and side effects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schemeClr val="tx1"/>
                          </a:solidFill>
                          <a:effectLst/>
                          <a:uLnTx/>
                          <a:uFillTx/>
                          <a:latin typeface="+mn-lt"/>
                          <a:ea typeface="+mn-ea"/>
                          <a:cs typeface="+mn-cs"/>
                        </a:rPr>
                        <a:t>Thalidomide</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 was used for morning sickness but caused deformed births. </a:t>
                      </a:r>
                      <a:r>
                        <a:rPr kumimoji="0" lang="en-GB" sz="900" b="1" i="0" u="none" strike="noStrike" kern="1200" cap="none" spc="0" normalizeH="0" baseline="0" noProof="0" dirty="0" smtClean="0">
                          <a:ln>
                            <a:noFill/>
                          </a:ln>
                          <a:solidFill>
                            <a:schemeClr val="tx1"/>
                          </a:solidFill>
                          <a:effectLst/>
                          <a:uLnTx/>
                          <a:uFillTx/>
                          <a:latin typeface="+mn-lt"/>
                          <a:ea typeface="+mn-ea"/>
                          <a:cs typeface="+mn-cs"/>
                        </a:rPr>
                        <a:t>Statins</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 are used to lower blood cholesterol levels.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1" i="0" u="sng" strike="noStrike" kern="1200" cap="none" spc="0" normalizeH="0" baseline="0" noProof="0" dirty="0" smtClean="0">
                          <a:ln>
                            <a:noFill/>
                          </a:ln>
                          <a:solidFill>
                            <a:schemeClr val="tx1"/>
                          </a:solidFill>
                          <a:effectLst/>
                          <a:uLnTx/>
                          <a:uFillTx/>
                          <a:latin typeface="+mn-lt"/>
                          <a:ea typeface="+mn-ea"/>
                          <a:cs typeface="+mn-cs"/>
                        </a:rPr>
                        <a:t>1.3.2 – Recreational Drugs &amp; Establishing Links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schemeClr val="tx1"/>
                          </a:solidFill>
                          <a:effectLst/>
                          <a:uLnTx/>
                          <a:uFillTx/>
                          <a:latin typeface="+mn-lt"/>
                          <a:ea typeface="+mn-ea"/>
                          <a:cs typeface="+mn-cs"/>
                        </a:rPr>
                        <a:t>Drugs can be used for </a:t>
                      </a:r>
                      <a:r>
                        <a:rPr kumimoji="0" lang="en-GB" sz="900" b="1" i="0" u="none" strike="noStrike" kern="1200" cap="none" spc="0" normalizeH="0" baseline="0" noProof="0" dirty="0" smtClean="0">
                          <a:ln>
                            <a:noFill/>
                          </a:ln>
                          <a:solidFill>
                            <a:schemeClr val="tx1"/>
                          </a:solidFill>
                          <a:effectLst/>
                          <a:uLnTx/>
                          <a:uFillTx/>
                          <a:latin typeface="+mn-lt"/>
                          <a:ea typeface="+mn-ea"/>
                          <a:cs typeface="+mn-cs"/>
                        </a:rPr>
                        <a:t>recreational</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 uses, because it alters their mood, and can be addictive. e.g. legal: caffeine and tobacco; illegal: cocaine, cannabis, heroin. Drugs mimic chemicals released across the synapses.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schemeClr val="tx1"/>
                          </a:solidFill>
                          <a:effectLst/>
                          <a:uLnTx/>
                          <a:uFillTx/>
                          <a:latin typeface="+mn-lt"/>
                          <a:ea typeface="+mn-ea"/>
                          <a:cs typeface="+mn-cs"/>
                        </a:rPr>
                        <a:t>Tolerance</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 builds up due to overuse of drugs, requiring larger doses. Smoking cannabis lead to addiction to hard drugs, being a </a:t>
                      </a:r>
                      <a:r>
                        <a:rPr kumimoji="0" lang="en-GB" sz="900" b="1" i="0" u="none" strike="noStrike" kern="1200" cap="none" spc="0" normalizeH="0" baseline="0" noProof="0" dirty="0" smtClean="0">
                          <a:ln>
                            <a:noFill/>
                          </a:ln>
                          <a:solidFill>
                            <a:schemeClr val="tx1"/>
                          </a:solidFill>
                          <a:effectLst/>
                          <a:uLnTx/>
                          <a:uFillTx/>
                          <a:latin typeface="+mn-lt"/>
                          <a:ea typeface="+mn-ea"/>
                          <a:cs typeface="+mn-cs"/>
                        </a:rPr>
                        <a:t>gateway drug</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1" i="0" u="sng" strike="noStrike" kern="1200" cap="none" spc="0" normalizeH="0" baseline="0" noProof="0" dirty="0" smtClean="0">
                          <a:ln>
                            <a:noFill/>
                          </a:ln>
                          <a:solidFill>
                            <a:schemeClr val="tx1"/>
                          </a:solidFill>
                          <a:effectLst/>
                          <a:uLnTx/>
                          <a:uFillTx/>
                          <a:latin typeface="+mn-lt"/>
                          <a:ea typeface="+mn-ea"/>
                          <a:cs typeface="+mn-cs"/>
                        </a:rPr>
                        <a:t>1.3.4 – Steroids and Athletics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schemeClr val="tx1"/>
                          </a:solidFill>
                          <a:effectLst/>
                          <a:uLnTx/>
                          <a:uFillTx/>
                          <a:latin typeface="+mn-lt"/>
                          <a:ea typeface="+mn-ea"/>
                          <a:cs typeface="+mn-cs"/>
                        </a:rPr>
                        <a:t>Athletes use </a:t>
                      </a:r>
                      <a:r>
                        <a:rPr kumimoji="0" lang="en-GB" sz="900" b="1" i="0" u="none" strike="noStrike" kern="1200" cap="none" spc="0" normalizeH="0" baseline="0" noProof="0" dirty="0" smtClean="0">
                          <a:ln>
                            <a:noFill/>
                          </a:ln>
                          <a:solidFill>
                            <a:schemeClr val="tx1"/>
                          </a:solidFill>
                          <a:effectLst/>
                          <a:uLnTx/>
                          <a:uFillTx/>
                          <a:latin typeface="+mn-lt"/>
                          <a:ea typeface="+mn-ea"/>
                          <a:cs typeface="+mn-cs"/>
                        </a:rPr>
                        <a:t>steroids</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 to enhance performance, banned by law and sporting regulations. e.g. stimulants to boost heart rate, anabolic steroids to stimulate muscle growth. However, they cause harmful health effects.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1" i="0" u="sng" strike="noStrike" kern="1200" cap="none" spc="0" normalizeH="0" baseline="0" noProof="0" dirty="0" smtClean="0">
                          <a:ln>
                            <a:noFill/>
                          </a:ln>
                          <a:solidFill>
                            <a:schemeClr val="tx1"/>
                          </a:solidFill>
                          <a:effectLst/>
                          <a:uLnTx/>
                          <a:uFillTx/>
                          <a:latin typeface="+mn-lt"/>
                          <a:ea typeface="+mn-ea"/>
                          <a:cs typeface="+mn-cs"/>
                        </a:rPr>
                        <a:t>1.4.1 – Plant Adaptations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schemeClr val="tx1"/>
                          </a:solidFill>
                          <a:effectLst/>
                          <a:uLnTx/>
                          <a:uFillTx/>
                          <a:latin typeface="+mn-lt"/>
                          <a:ea typeface="+mn-ea"/>
                          <a:cs typeface="+mn-cs"/>
                        </a:rPr>
                        <a:t>Plants have </a:t>
                      </a:r>
                      <a:r>
                        <a:rPr kumimoji="0" lang="en-GB" sz="900" b="1" i="0" u="none" strike="noStrike" kern="1200" cap="none" spc="0" normalizeH="0" baseline="0" noProof="0" dirty="0" smtClean="0">
                          <a:ln>
                            <a:noFill/>
                          </a:ln>
                          <a:solidFill>
                            <a:schemeClr val="tx1"/>
                          </a:solidFill>
                          <a:effectLst/>
                          <a:uLnTx/>
                          <a:uFillTx/>
                          <a:latin typeface="+mn-lt"/>
                          <a:ea typeface="+mn-ea"/>
                          <a:cs typeface="+mn-cs"/>
                        </a:rPr>
                        <a:t>adaptations</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 which help them grow well in different conditions. In the cold, plants have rounded shape. In rainforests, plants have shiny surfaces and pointed tips for rain. In the dry, they have wide root systems to collect water, or water-storage tissues.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1" i="0" u="sng" strike="noStrike" kern="1200" cap="none" spc="0" normalizeH="0" baseline="0" noProof="0" dirty="0" smtClean="0">
                          <a:ln>
                            <a:noFill/>
                          </a:ln>
                          <a:solidFill>
                            <a:schemeClr val="tx1"/>
                          </a:solidFill>
                          <a:effectLst/>
                          <a:uLnTx/>
                          <a:uFillTx/>
                          <a:latin typeface="+mn-lt"/>
                          <a:ea typeface="+mn-ea"/>
                          <a:cs typeface="+mn-cs"/>
                        </a:rPr>
                        <a:t>1.4.2 – Animal Adaptations</a:t>
                      </a:r>
                    </a:p>
                    <a:p>
                      <a:pPr algn="just"/>
                      <a:r>
                        <a:rPr kumimoji="0" lang="en-GB" sz="900" b="0" i="0" u="none" strike="noStrike" kern="1200" cap="none" spc="0" normalizeH="0" baseline="0" noProof="0" dirty="0" smtClean="0">
                          <a:ln>
                            <a:noFill/>
                          </a:ln>
                          <a:solidFill>
                            <a:schemeClr val="tx1"/>
                          </a:solidFill>
                          <a:effectLst/>
                          <a:uLnTx/>
                          <a:uFillTx/>
                          <a:latin typeface="+mn-lt"/>
                          <a:ea typeface="+mn-ea"/>
                          <a:cs typeface="+mn-cs"/>
                        </a:rPr>
                        <a:t>Animals are affected by physical factors e.g. temperature, water to grow and survive. In the cold, they have thick fur and extra fat for insulation. In deserts, extremities are longer to radiate more heat and have thin fur and fat.</a:t>
                      </a:r>
                      <a:r>
                        <a:rPr kumimoji="0" lang="en-GB" sz="900" b="1" i="0" u="sng" strike="noStrike" kern="1200" cap="none" spc="0" normalizeH="0" baseline="0" dirty="0" smtClean="0">
                          <a:ln>
                            <a:noFill/>
                          </a:ln>
                          <a:solidFill>
                            <a:schemeClr val="tx1"/>
                          </a:solidFill>
                          <a:effectLst/>
                          <a:uLnTx/>
                          <a:uFillTx/>
                          <a:latin typeface="+mn-lt"/>
                          <a:ea typeface="+mn-ea"/>
                          <a:cs typeface="+mn-cs"/>
                        </a:rPr>
                        <a:t> 1.4.3 – Presence of Others</a:t>
                      </a:r>
                    </a:p>
                    <a:p>
                      <a:pPr algn="just"/>
                      <a:r>
                        <a:rPr kumimoji="0" lang="en-GB" sz="900" b="0" i="0" u="none" strike="noStrike" kern="1200" cap="none" spc="0" normalizeH="0" baseline="0" dirty="0" smtClean="0">
                          <a:ln>
                            <a:noFill/>
                          </a:ln>
                          <a:solidFill>
                            <a:schemeClr val="tx1"/>
                          </a:solidFill>
                          <a:effectLst/>
                          <a:uLnTx/>
                          <a:uFillTx/>
                          <a:latin typeface="+mn-lt"/>
                          <a:ea typeface="+mn-ea"/>
                          <a:cs typeface="+mn-cs"/>
                        </a:rPr>
                        <a:t>Plants have spines and poisons to deter herbivores, animals have camouflage and poison to avoid predators. Plants compete for water, light and nutrients; animals compete for food, territory and mate.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kumimoji="0" lang="en-GB" sz="900" b="1" i="0" u="sng" strike="noStrike" kern="1200" cap="none" spc="0" normalizeH="0" baseline="0" dirty="0" smtClean="0">
                          <a:ln>
                            <a:noFill/>
                          </a:ln>
                          <a:solidFill>
                            <a:schemeClr val="tx1"/>
                          </a:solidFill>
                          <a:effectLst/>
                          <a:uLnTx/>
                          <a:uFillTx/>
                          <a:latin typeface="+mn-lt"/>
                          <a:ea typeface="+mn-ea"/>
                          <a:cs typeface="+mn-cs"/>
                        </a:rPr>
                        <a:t>1.4.4 – Extreme Microbes</a:t>
                      </a:r>
                      <a:endParaRPr kumimoji="0" lang="en-GB" sz="900" b="0" i="0" u="none" strike="noStrike" kern="1200" cap="none" spc="0" normalizeH="0" baseline="0" dirty="0" smtClean="0">
                        <a:ln>
                          <a:noFill/>
                        </a:ln>
                        <a:solidFill>
                          <a:schemeClr val="tx1"/>
                        </a:solidFill>
                        <a:effectLst/>
                        <a:uLnTx/>
                        <a:uFillTx/>
                        <a:latin typeface="+mn-lt"/>
                        <a:ea typeface="+mn-ea"/>
                        <a:cs typeface="+mn-cs"/>
                      </a:endParaRPr>
                    </a:p>
                    <a:p>
                      <a:pPr algn="just"/>
                      <a:r>
                        <a:rPr kumimoji="0" lang="en-GB" sz="900" b="1" i="0" u="none" strike="noStrike" kern="1200" cap="none" spc="0" normalizeH="0" baseline="0" dirty="0" smtClean="0">
                          <a:ln>
                            <a:noFill/>
                          </a:ln>
                          <a:solidFill>
                            <a:schemeClr val="tx1"/>
                          </a:solidFill>
                          <a:effectLst/>
                          <a:uLnTx/>
                          <a:uFillTx/>
                          <a:latin typeface="+mn-lt"/>
                          <a:ea typeface="+mn-ea"/>
                          <a:cs typeface="+mn-cs"/>
                        </a:rPr>
                        <a:t>Extremophiles</a:t>
                      </a:r>
                      <a:r>
                        <a:rPr kumimoji="0" lang="en-GB" sz="900" b="0" i="0" u="none" strike="noStrike" kern="1200" cap="none" spc="0" normalizeH="0" baseline="0" dirty="0" smtClean="0">
                          <a:ln>
                            <a:noFill/>
                          </a:ln>
                          <a:solidFill>
                            <a:schemeClr val="tx1"/>
                          </a:solidFill>
                          <a:effectLst/>
                          <a:uLnTx/>
                          <a:uFillTx/>
                          <a:latin typeface="+mn-lt"/>
                          <a:ea typeface="+mn-ea"/>
                          <a:cs typeface="+mn-cs"/>
                        </a:rPr>
                        <a:t> are organisms that can survive extreme conditions. Some can withstand high temperatures, light or oxygen deprivation, using chemosynthesis and anaerobic respiration.</a:t>
                      </a:r>
                    </a:p>
                    <a:p>
                      <a:pPr algn="just"/>
                      <a:r>
                        <a:rPr kumimoji="0" lang="en-GB" sz="900" b="1" i="0" u="sng" strike="noStrike" kern="1200" cap="none" spc="0" normalizeH="0" baseline="0" dirty="0" smtClean="0">
                          <a:ln>
                            <a:noFill/>
                          </a:ln>
                          <a:solidFill>
                            <a:schemeClr val="tx1"/>
                          </a:solidFill>
                          <a:effectLst/>
                          <a:uLnTx/>
                          <a:uFillTx/>
                          <a:latin typeface="+mn-lt"/>
                          <a:ea typeface="+mn-ea"/>
                          <a:cs typeface="+mn-cs"/>
                        </a:rPr>
                        <a:t>1.4.5 – Changing Environments</a:t>
                      </a:r>
                    </a:p>
                    <a:p>
                      <a:pPr algn="just"/>
                      <a:r>
                        <a:rPr kumimoji="0" lang="en-GB" sz="900" b="0" i="0" u="none" strike="noStrike" kern="1200" cap="none" spc="0" normalizeH="0" baseline="0" dirty="0" smtClean="0">
                          <a:ln>
                            <a:noFill/>
                          </a:ln>
                          <a:solidFill>
                            <a:schemeClr val="tx1"/>
                          </a:solidFill>
                          <a:effectLst/>
                          <a:uLnTx/>
                          <a:uFillTx/>
                          <a:latin typeface="+mn-lt"/>
                          <a:ea typeface="+mn-ea"/>
                          <a:cs typeface="+mn-cs"/>
                        </a:rPr>
                        <a:t>Environment changes affects the </a:t>
                      </a:r>
                      <a:r>
                        <a:rPr kumimoji="0" lang="en-GB" sz="900" b="1" i="0" u="none" strike="noStrike" kern="1200" cap="none" spc="0" normalizeH="0" baseline="0" dirty="0" smtClean="0">
                          <a:ln>
                            <a:noFill/>
                          </a:ln>
                          <a:solidFill>
                            <a:schemeClr val="tx1"/>
                          </a:solidFill>
                          <a:effectLst/>
                          <a:uLnTx/>
                          <a:uFillTx/>
                          <a:latin typeface="+mn-lt"/>
                          <a:ea typeface="+mn-ea"/>
                          <a:cs typeface="+mn-cs"/>
                        </a:rPr>
                        <a:t>distribution</a:t>
                      </a:r>
                      <a:r>
                        <a:rPr kumimoji="0" lang="en-GB" sz="900" b="0" i="0" u="none" strike="noStrike" kern="1200" cap="none" spc="0" normalizeH="0" baseline="0" dirty="0" smtClean="0">
                          <a:ln>
                            <a:noFill/>
                          </a:ln>
                          <a:solidFill>
                            <a:schemeClr val="tx1"/>
                          </a:solidFill>
                          <a:effectLst/>
                          <a:uLnTx/>
                          <a:uFillTx/>
                          <a:latin typeface="+mn-lt"/>
                          <a:ea typeface="+mn-ea"/>
                          <a:cs typeface="+mn-cs"/>
                        </a:rPr>
                        <a:t> of living organisms, e.g. change in competitor, diseases, temperature or rainfall.</a:t>
                      </a:r>
                    </a:p>
                    <a:p>
                      <a:pPr algn="just"/>
                      <a:r>
                        <a:rPr kumimoji="0" lang="en-GB" sz="900" b="1" i="0" u="sng" strike="noStrike" kern="1200" cap="none" spc="0" normalizeH="0" baseline="0" dirty="0" smtClean="0">
                          <a:ln>
                            <a:noFill/>
                          </a:ln>
                          <a:solidFill>
                            <a:schemeClr val="tx1"/>
                          </a:solidFill>
                          <a:effectLst/>
                          <a:uLnTx/>
                          <a:uFillTx/>
                          <a:latin typeface="+mn-lt"/>
                          <a:ea typeface="+mn-ea"/>
                          <a:cs typeface="+mn-cs"/>
                        </a:rPr>
                        <a:t>1.4.6 – Pollution Indicators</a:t>
                      </a:r>
                    </a:p>
                    <a:p>
                      <a:pPr algn="just"/>
                      <a:r>
                        <a:rPr kumimoji="0" lang="en-GB" sz="900" b="0" i="0" u="none" strike="noStrike" kern="1200" cap="none" spc="0" normalizeH="0" baseline="0" dirty="0" smtClean="0">
                          <a:ln>
                            <a:noFill/>
                          </a:ln>
                          <a:solidFill>
                            <a:schemeClr val="tx1"/>
                          </a:solidFill>
                          <a:effectLst/>
                          <a:uLnTx/>
                          <a:uFillTx/>
                          <a:latin typeface="+mn-lt"/>
                          <a:ea typeface="+mn-ea"/>
                          <a:cs typeface="+mn-cs"/>
                        </a:rPr>
                        <a:t>Living organisms can be used as </a:t>
                      </a:r>
                      <a:r>
                        <a:rPr kumimoji="0" lang="en-GB" sz="900" b="1" i="0" u="none" strike="noStrike" kern="1200" cap="none" spc="0" normalizeH="0" baseline="0" dirty="0" smtClean="0">
                          <a:ln>
                            <a:noFill/>
                          </a:ln>
                          <a:solidFill>
                            <a:schemeClr val="tx1"/>
                          </a:solidFill>
                          <a:effectLst/>
                          <a:uLnTx/>
                          <a:uFillTx/>
                          <a:latin typeface="+mn-lt"/>
                          <a:ea typeface="+mn-ea"/>
                          <a:cs typeface="+mn-cs"/>
                        </a:rPr>
                        <a:t>indicators</a:t>
                      </a:r>
                      <a:r>
                        <a:rPr kumimoji="0" lang="en-GB" sz="900" b="0" i="0" u="none" strike="noStrike" kern="1200" cap="none" spc="0" normalizeH="0" baseline="0" dirty="0" smtClean="0">
                          <a:ln>
                            <a:noFill/>
                          </a:ln>
                          <a:solidFill>
                            <a:schemeClr val="tx1"/>
                          </a:solidFill>
                          <a:effectLst/>
                          <a:uLnTx/>
                          <a:uFillTx/>
                          <a:latin typeface="+mn-lt"/>
                          <a:ea typeface="+mn-ea"/>
                          <a:cs typeface="+mn-cs"/>
                        </a:rPr>
                        <a:t> of environmental changes such as pollution. Some species of plants/animals can live in pollution, but others need clean air/water. Lichens are used as air pollution indicators, invertebrate animals can be used as water pollution indicators.</a:t>
                      </a:r>
                    </a:p>
                    <a:p>
                      <a:pPr algn="just"/>
                      <a:endParaRPr kumimoji="0" lang="en-GB" sz="900" b="0" i="0" u="none" strike="noStrike" kern="1200" cap="none" spc="0" normalizeH="0" baseline="0" dirty="0" smtClean="0">
                        <a:ln>
                          <a:noFill/>
                        </a:ln>
                        <a:solidFill>
                          <a:schemeClr val="tx1"/>
                        </a:solidFill>
                        <a:effectLst/>
                        <a:uLnTx/>
                        <a:uFillTx/>
                        <a:latin typeface="+mn-lt"/>
                        <a:ea typeface="+mn-ea"/>
                        <a:cs typeface="+mn-cs"/>
                      </a:endParaRPr>
                    </a:p>
                    <a:p>
                      <a:pPr algn="just"/>
                      <a:r>
                        <a:rPr kumimoji="0" lang="en-GB" sz="900" b="1" i="0" u="sng" strike="noStrike" kern="1200" cap="none" spc="0" normalizeH="0" baseline="0" dirty="0" smtClean="0">
                          <a:ln>
                            <a:noFill/>
                          </a:ln>
                          <a:solidFill>
                            <a:schemeClr val="tx1"/>
                          </a:solidFill>
                          <a:effectLst/>
                          <a:uLnTx/>
                          <a:uFillTx/>
                          <a:latin typeface="+mn-lt"/>
                          <a:ea typeface="+mn-ea"/>
                          <a:cs typeface="+mn-cs"/>
                        </a:rPr>
                        <a:t>1.5.1 – Energy in Biomass</a:t>
                      </a:r>
                    </a:p>
                    <a:p>
                      <a:pPr algn="just"/>
                      <a:r>
                        <a:rPr kumimoji="0" lang="en-GB" sz="900" b="0" i="0" u="none" strike="noStrike" kern="1200" cap="none" spc="0" normalizeH="0" baseline="0" dirty="0" smtClean="0">
                          <a:ln>
                            <a:noFill/>
                          </a:ln>
                          <a:solidFill>
                            <a:schemeClr val="tx1"/>
                          </a:solidFill>
                          <a:effectLst/>
                          <a:uLnTx/>
                          <a:uFillTx/>
                          <a:latin typeface="+mn-lt"/>
                          <a:ea typeface="+mn-ea"/>
                          <a:cs typeface="+mn-cs"/>
                        </a:rPr>
                        <a:t>Mass of living material (</a:t>
                      </a:r>
                      <a:r>
                        <a:rPr kumimoji="0" lang="en-GB" sz="900" b="1" i="0" u="none" strike="noStrike" kern="1200" cap="none" spc="0" normalizeH="0" baseline="0" dirty="0" smtClean="0">
                          <a:ln>
                            <a:noFill/>
                          </a:ln>
                          <a:solidFill>
                            <a:schemeClr val="tx1"/>
                          </a:solidFill>
                          <a:effectLst/>
                          <a:uLnTx/>
                          <a:uFillTx/>
                          <a:latin typeface="+mn-lt"/>
                          <a:ea typeface="+mn-ea"/>
                          <a:cs typeface="+mn-cs"/>
                        </a:rPr>
                        <a:t>biomass</a:t>
                      </a:r>
                      <a:r>
                        <a:rPr kumimoji="0" lang="en-GB" sz="900" b="0" i="0" u="none" strike="noStrike" kern="1200" cap="none" spc="0" normalizeH="0" baseline="0" dirty="0" smtClean="0">
                          <a:ln>
                            <a:noFill/>
                          </a:ln>
                          <a:solidFill>
                            <a:schemeClr val="tx1"/>
                          </a:solidFill>
                          <a:effectLst/>
                          <a:uLnTx/>
                          <a:uFillTx/>
                          <a:latin typeface="+mn-lt"/>
                          <a:ea typeface="+mn-ea"/>
                          <a:cs typeface="+mn-cs"/>
                        </a:rPr>
                        <a:t>) at each stage in a food chain is less than the previous stage. Material and energy is reduced at each successive stage due to excretion, respiration, etc. Plants gain energy from the sun, transferring light to chemical energy during </a:t>
                      </a:r>
                      <a:r>
                        <a:rPr kumimoji="0" lang="en-GB" sz="900" b="1" i="0" u="none" strike="noStrike" kern="1200" cap="none" spc="0" normalizeH="0" baseline="0" dirty="0" smtClean="0">
                          <a:ln>
                            <a:noFill/>
                          </a:ln>
                          <a:solidFill>
                            <a:schemeClr val="tx1"/>
                          </a:solidFill>
                          <a:effectLst/>
                          <a:uLnTx/>
                          <a:uFillTx/>
                          <a:latin typeface="+mn-lt"/>
                          <a:ea typeface="+mn-ea"/>
                          <a:cs typeface="+mn-cs"/>
                        </a:rPr>
                        <a:t>photosynthesis</a:t>
                      </a:r>
                      <a:r>
                        <a:rPr kumimoji="0" lang="en-GB" sz="900" b="0" i="0" u="none" strike="noStrike" kern="1200" cap="none" spc="0" normalizeH="0" baseline="0" dirty="0" smtClean="0">
                          <a:ln>
                            <a:noFill/>
                          </a:ln>
                          <a:solidFill>
                            <a:schemeClr val="tx1"/>
                          </a:solidFill>
                          <a:effectLst/>
                          <a:uLnTx/>
                          <a:uFillTx/>
                          <a:latin typeface="+mn-lt"/>
                          <a:ea typeface="+mn-ea"/>
                          <a:cs typeface="+mn-cs"/>
                        </a:rPr>
                        <a:t>. Animals gain energy from food and loses it from egestion and movement.</a:t>
                      </a:r>
                    </a:p>
                    <a:p>
                      <a:pPr algn="just"/>
                      <a:r>
                        <a:rPr kumimoji="0" lang="en-GB" sz="900" b="1" i="0" u="sng" strike="noStrike" kern="1200" cap="none" spc="0" normalizeH="0" baseline="0" dirty="0" smtClean="0">
                          <a:ln>
                            <a:noFill/>
                          </a:ln>
                          <a:solidFill>
                            <a:schemeClr val="tx1"/>
                          </a:solidFill>
                          <a:effectLst/>
                          <a:uLnTx/>
                          <a:uFillTx/>
                          <a:latin typeface="+mn-lt"/>
                          <a:ea typeface="+mn-ea"/>
                          <a:cs typeface="+mn-cs"/>
                        </a:rPr>
                        <a:t>1.5.2 – Natural Recycling</a:t>
                      </a:r>
                    </a:p>
                    <a:p>
                      <a:pPr algn="just"/>
                      <a:r>
                        <a:rPr kumimoji="0" lang="en-GB" sz="900" b="1" i="0" u="none" strike="noStrike" kern="1200" cap="none" spc="0" normalizeH="0" baseline="0" dirty="0" smtClean="0">
                          <a:ln>
                            <a:noFill/>
                          </a:ln>
                          <a:solidFill>
                            <a:schemeClr val="tx1"/>
                          </a:solidFill>
                          <a:effectLst/>
                          <a:uLnTx/>
                          <a:uFillTx/>
                          <a:latin typeface="+mn-lt"/>
                          <a:ea typeface="+mn-ea"/>
                          <a:cs typeface="+mn-cs"/>
                        </a:rPr>
                        <a:t>Microorganisms</a:t>
                      </a:r>
                      <a:r>
                        <a:rPr kumimoji="0" lang="en-GB" sz="900" b="0" i="0" u="none" strike="noStrike" kern="1200" cap="none" spc="0" normalizeH="0" baseline="0" dirty="0" smtClean="0">
                          <a:ln>
                            <a:noFill/>
                          </a:ln>
                          <a:solidFill>
                            <a:schemeClr val="tx1"/>
                          </a:solidFill>
                          <a:effectLst/>
                          <a:uLnTx/>
                          <a:uFillTx/>
                          <a:latin typeface="+mn-lt"/>
                          <a:ea typeface="+mn-ea"/>
                          <a:cs typeface="+mn-cs"/>
                        </a:rPr>
                        <a:t> decay complex organic substances to simple ones, important for recycling nutrients. Best conditions are aerobic, water and warmth.</a:t>
                      </a:r>
                    </a:p>
                    <a:p>
                      <a:pPr algn="just"/>
                      <a:r>
                        <a:rPr kumimoji="0" lang="en-GB" sz="900" b="1" i="0" u="sng" strike="noStrike" kern="1200" cap="none" spc="0" normalizeH="0" baseline="0" dirty="0" smtClean="0">
                          <a:ln>
                            <a:noFill/>
                          </a:ln>
                          <a:solidFill>
                            <a:schemeClr val="tx1"/>
                          </a:solidFill>
                          <a:effectLst/>
                          <a:uLnTx/>
                          <a:uFillTx/>
                          <a:latin typeface="+mn-lt"/>
                          <a:ea typeface="+mn-ea"/>
                          <a:cs typeface="+mn-cs"/>
                        </a:rPr>
                        <a:t>1.5.3 – Recycling Issues</a:t>
                      </a:r>
                    </a:p>
                    <a:p>
                      <a:pPr algn="just"/>
                      <a:r>
                        <a:rPr kumimoji="0" lang="en-GB" sz="900" b="0" i="0" u="none" strike="noStrike" kern="1200" cap="none" spc="0" normalizeH="0" baseline="0" dirty="0" smtClean="0">
                          <a:ln>
                            <a:noFill/>
                          </a:ln>
                          <a:solidFill>
                            <a:schemeClr val="tx1"/>
                          </a:solidFill>
                          <a:effectLst/>
                          <a:uLnTx/>
                          <a:uFillTx/>
                          <a:latin typeface="+mn-lt"/>
                          <a:ea typeface="+mn-ea"/>
                          <a:cs typeface="+mn-cs"/>
                        </a:rPr>
                        <a:t>Food and animal wastes can be recycled by </a:t>
                      </a:r>
                      <a:r>
                        <a:rPr kumimoji="0" lang="en-GB" sz="900" b="1" i="0" u="none" strike="noStrike" kern="1200" cap="none" spc="0" normalizeH="0" baseline="0" dirty="0" smtClean="0">
                          <a:ln>
                            <a:noFill/>
                          </a:ln>
                          <a:solidFill>
                            <a:schemeClr val="tx1"/>
                          </a:solidFill>
                          <a:effectLst/>
                          <a:uLnTx/>
                          <a:uFillTx/>
                          <a:latin typeface="+mn-lt"/>
                          <a:ea typeface="+mn-ea"/>
                          <a:cs typeface="+mn-cs"/>
                        </a:rPr>
                        <a:t>compost heaps </a:t>
                      </a:r>
                      <a:r>
                        <a:rPr kumimoji="0" lang="en-GB" sz="900" b="0" i="0" u="none" strike="noStrike" kern="1200" cap="none" spc="0" normalizeH="0" baseline="0" dirty="0" smtClean="0">
                          <a:ln>
                            <a:noFill/>
                          </a:ln>
                          <a:solidFill>
                            <a:schemeClr val="tx1"/>
                          </a:solidFill>
                          <a:effectLst/>
                          <a:uLnTx/>
                          <a:uFillTx/>
                          <a:latin typeface="+mn-lt"/>
                          <a:ea typeface="+mn-ea"/>
                          <a:cs typeface="+mn-cs"/>
                        </a:rPr>
                        <a:t>(piling and decomposing waste), </a:t>
                      </a:r>
                      <a:r>
                        <a:rPr kumimoji="0" lang="en-GB" sz="900" b="1" i="0" u="none" strike="noStrike" kern="1200" cap="none" spc="0" normalizeH="0" baseline="0" dirty="0" smtClean="0">
                          <a:ln>
                            <a:noFill/>
                          </a:ln>
                          <a:solidFill>
                            <a:schemeClr val="tx1"/>
                          </a:solidFill>
                          <a:effectLst/>
                          <a:uLnTx/>
                          <a:uFillTx/>
                          <a:latin typeface="+mn-lt"/>
                          <a:ea typeface="+mn-ea"/>
                          <a:cs typeface="+mn-cs"/>
                        </a:rPr>
                        <a:t>in-vessel composting</a:t>
                      </a:r>
                      <a:r>
                        <a:rPr kumimoji="0" lang="en-GB" sz="900" b="0" i="0" u="none" strike="noStrike" kern="1200" cap="none" spc="0" normalizeH="0" baseline="0" dirty="0" smtClean="0">
                          <a:ln>
                            <a:noFill/>
                          </a:ln>
                          <a:solidFill>
                            <a:schemeClr val="tx1"/>
                          </a:solidFill>
                          <a:effectLst/>
                          <a:uLnTx/>
                          <a:uFillTx/>
                          <a:latin typeface="+mn-lt"/>
                          <a:ea typeface="+mn-ea"/>
                          <a:cs typeface="+mn-cs"/>
                        </a:rPr>
                        <a:t>, and </a:t>
                      </a:r>
                      <a:r>
                        <a:rPr kumimoji="0" lang="en-GB" sz="900" b="1" i="0" u="none" strike="noStrike" kern="1200" cap="none" spc="0" normalizeH="0" baseline="0" dirty="0" smtClean="0">
                          <a:ln>
                            <a:noFill/>
                          </a:ln>
                          <a:solidFill>
                            <a:schemeClr val="tx1"/>
                          </a:solidFill>
                          <a:effectLst/>
                          <a:uLnTx/>
                          <a:uFillTx/>
                          <a:latin typeface="+mn-lt"/>
                          <a:ea typeface="+mn-ea"/>
                          <a:cs typeface="+mn-cs"/>
                        </a:rPr>
                        <a:t>anaerobic digestion </a:t>
                      </a:r>
                      <a:r>
                        <a:rPr kumimoji="0" lang="en-GB" sz="900" b="0" i="0" u="none" strike="noStrike" kern="1200" cap="none" spc="0" normalizeH="0" baseline="0" dirty="0" smtClean="0">
                          <a:ln>
                            <a:noFill/>
                          </a:ln>
                          <a:solidFill>
                            <a:schemeClr val="tx1"/>
                          </a:solidFill>
                          <a:effectLst/>
                          <a:uLnTx/>
                          <a:uFillTx/>
                          <a:latin typeface="+mn-lt"/>
                          <a:ea typeface="+mn-ea"/>
                          <a:cs typeface="+mn-cs"/>
                        </a:rPr>
                        <a:t>(decay by methanogens).</a:t>
                      </a:r>
                    </a:p>
                    <a:p>
                      <a:pPr algn="just"/>
                      <a:r>
                        <a:rPr kumimoji="0" lang="en-GB" sz="900" b="1" i="0" u="sng" strike="noStrike" kern="1200" cap="none" spc="0" normalizeH="0" baseline="0" dirty="0" smtClean="0">
                          <a:ln>
                            <a:noFill/>
                          </a:ln>
                          <a:solidFill>
                            <a:schemeClr val="tx1"/>
                          </a:solidFill>
                          <a:effectLst/>
                          <a:uLnTx/>
                          <a:uFillTx/>
                          <a:latin typeface="+mn-lt"/>
                          <a:ea typeface="+mn-ea"/>
                          <a:cs typeface="+mn-cs"/>
                        </a:rPr>
                        <a:t>1.5.4 – Carbon Cycle</a:t>
                      </a:r>
                    </a:p>
                    <a:p>
                      <a:pPr marL="0" marR="0" indent="0" algn="just"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smtClean="0">
                          <a:ln>
                            <a:noFill/>
                          </a:ln>
                          <a:solidFill>
                            <a:schemeClr val="tx1"/>
                          </a:solidFill>
                          <a:effectLst/>
                          <a:uLnTx/>
                          <a:uFillTx/>
                          <a:latin typeface="+mn-lt"/>
                          <a:ea typeface="+mn-ea"/>
                          <a:cs typeface="+mn-cs"/>
                        </a:rPr>
                        <a:t>Plants/algae remove carbon from the atmosphere by photosynthesis to make chemicals; and are eaten by animals, who respire to release carbon dioxide. Upon death, microorganisms feed on the bodies. Combustion of fossil fuels releases carbon dioxide.</a:t>
                      </a:r>
                    </a:p>
                    <a:p>
                      <a:pPr algn="just"/>
                      <a:endParaRPr kumimoji="0" lang="en-GB" sz="900" b="0" i="0" u="none" strike="noStrike" kern="1200" cap="none" spc="0" normalizeH="0" baseline="0" dirty="0" smtClean="0">
                        <a:ln>
                          <a:noFill/>
                        </a:ln>
                        <a:solidFill>
                          <a:schemeClr val="tx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kumimoji="0" lang="en-GB" sz="900" b="1" i="0" u="sng" strike="noStrike" kern="1200" cap="none" spc="0" normalizeH="0" baseline="0" noProof="0" dirty="0" smtClean="0">
                          <a:ln>
                            <a:noFill/>
                          </a:ln>
                          <a:solidFill>
                            <a:schemeClr val="tx1"/>
                          </a:solidFill>
                          <a:effectLst/>
                          <a:uLnTx/>
                          <a:uFillTx/>
                          <a:latin typeface="+mn-lt"/>
                          <a:ea typeface="+mn-ea"/>
                          <a:cs typeface="+mn-cs"/>
                        </a:rPr>
                        <a:t>1.6.1 – Gene Basics</a:t>
                      </a:r>
                    </a:p>
                    <a:p>
                      <a:pPr algn="just"/>
                      <a:r>
                        <a:rPr kumimoji="0" lang="en-GB" sz="900" b="0" i="0" u="none" strike="noStrike" kern="1200" cap="none" spc="0" normalizeH="0" baseline="0" noProof="0" dirty="0" smtClean="0">
                          <a:ln>
                            <a:noFill/>
                          </a:ln>
                          <a:solidFill>
                            <a:schemeClr val="tx1"/>
                          </a:solidFill>
                          <a:effectLst/>
                          <a:uLnTx/>
                          <a:uFillTx/>
                          <a:latin typeface="+mn-lt"/>
                          <a:ea typeface="+mn-ea"/>
                          <a:cs typeface="+mn-cs"/>
                        </a:rPr>
                        <a:t>Genes are sections of chromosomes in nucleus, passing information to inherit characteristics. Variation is differences between members of the same species, can be environmental or genetic. </a:t>
                      </a:r>
                    </a:p>
                    <a:p>
                      <a:pPr algn="just"/>
                      <a:r>
                        <a:rPr kumimoji="0" lang="en-GB" sz="900" b="1" i="0" u="sng" strike="noStrike" kern="1200" cap="none" spc="0" normalizeH="0" baseline="0" noProof="0" dirty="0" smtClean="0">
                          <a:ln>
                            <a:noFill/>
                          </a:ln>
                          <a:solidFill>
                            <a:schemeClr val="tx1"/>
                          </a:solidFill>
                          <a:effectLst/>
                          <a:uLnTx/>
                          <a:uFillTx/>
                          <a:latin typeface="+mn-lt"/>
                          <a:ea typeface="+mn-ea"/>
                          <a:cs typeface="+mn-cs"/>
                        </a:rPr>
                        <a:t>1.6.2 – Reproduction</a:t>
                      </a:r>
                    </a:p>
                    <a:p>
                      <a:pPr algn="just"/>
                      <a:r>
                        <a:rPr kumimoji="0" lang="en-GB" sz="900" b="1" i="0" u="none" strike="noStrike" kern="1200" cap="none" spc="0" normalizeH="0" baseline="0" noProof="0" dirty="0" smtClean="0">
                          <a:ln>
                            <a:noFill/>
                          </a:ln>
                          <a:solidFill>
                            <a:schemeClr val="tx1"/>
                          </a:solidFill>
                          <a:effectLst/>
                          <a:uLnTx/>
                          <a:uFillTx/>
                          <a:latin typeface="+mn-lt"/>
                          <a:ea typeface="+mn-ea"/>
                          <a:cs typeface="+mn-cs"/>
                        </a:rPr>
                        <a:t>Asexual reproduction </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produces genetically-identical offspring by mitosis and requires one parent. </a:t>
                      </a:r>
                      <a:r>
                        <a:rPr kumimoji="0" lang="en-GB" sz="900" b="1" i="0" u="none" strike="noStrike" kern="1200" cap="none" spc="0" normalizeH="0" baseline="0" noProof="0" dirty="0" smtClean="0">
                          <a:ln>
                            <a:noFill/>
                          </a:ln>
                          <a:solidFill>
                            <a:schemeClr val="tx1"/>
                          </a:solidFill>
                          <a:effectLst/>
                          <a:uLnTx/>
                          <a:uFillTx/>
                          <a:latin typeface="+mn-lt"/>
                          <a:ea typeface="+mn-ea"/>
                          <a:cs typeface="+mn-cs"/>
                        </a:rPr>
                        <a:t>Sexual</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900" b="1" i="0" u="none" strike="noStrike" kern="1200" cap="none" spc="0" normalizeH="0" baseline="0" noProof="0" dirty="0" smtClean="0">
                          <a:ln>
                            <a:noFill/>
                          </a:ln>
                          <a:solidFill>
                            <a:schemeClr val="tx1"/>
                          </a:solidFill>
                          <a:effectLst/>
                          <a:uLnTx/>
                          <a:uFillTx/>
                          <a:latin typeface="+mn-lt"/>
                          <a:ea typeface="+mn-ea"/>
                          <a:cs typeface="+mn-cs"/>
                        </a:rPr>
                        <a:t>reproduction</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 occurs during fusion of gametes, and leads to variation.</a:t>
                      </a:r>
                    </a:p>
                    <a:p>
                      <a:pPr algn="just"/>
                      <a:r>
                        <a:rPr kumimoji="0" lang="en-GB" sz="900" b="1" i="0" u="sng" strike="noStrike" kern="1200" cap="none" spc="0" normalizeH="0" baseline="0" noProof="0" dirty="0" smtClean="0">
                          <a:ln>
                            <a:noFill/>
                          </a:ln>
                          <a:solidFill>
                            <a:schemeClr val="tx1"/>
                          </a:solidFill>
                          <a:effectLst/>
                          <a:uLnTx/>
                          <a:uFillTx/>
                          <a:latin typeface="+mn-lt"/>
                          <a:ea typeface="+mn-ea"/>
                          <a:cs typeface="+mn-cs"/>
                        </a:rPr>
                        <a:t>1.6.3 – Cloning Plants and Animals</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p>
                      <a:pPr algn="just"/>
                      <a:r>
                        <a:rPr kumimoji="0" lang="en-GB" sz="900" b="0" i="0" u="none" strike="noStrike" kern="1200" cap="none" spc="0" normalizeH="0" baseline="0" noProof="0" dirty="0" smtClean="0">
                          <a:ln>
                            <a:noFill/>
                          </a:ln>
                          <a:solidFill>
                            <a:schemeClr val="tx1"/>
                          </a:solidFill>
                          <a:effectLst/>
                          <a:uLnTx/>
                          <a:uFillTx/>
                          <a:latin typeface="+mn-lt"/>
                          <a:ea typeface="+mn-ea"/>
                          <a:cs typeface="+mn-cs"/>
                        </a:rPr>
                        <a:t>Plants can be cloned by using </a:t>
                      </a:r>
                      <a:r>
                        <a:rPr kumimoji="0" lang="en-GB" sz="900" b="1" i="0" u="none" strike="noStrike" kern="1200" cap="none" spc="0" normalizeH="0" baseline="0" noProof="0" dirty="0" smtClean="0">
                          <a:ln>
                            <a:noFill/>
                          </a:ln>
                          <a:solidFill>
                            <a:schemeClr val="tx1"/>
                          </a:solidFill>
                          <a:effectLst/>
                          <a:uLnTx/>
                          <a:uFillTx/>
                          <a:latin typeface="+mn-lt"/>
                          <a:ea typeface="+mn-ea"/>
                          <a:cs typeface="+mn-cs"/>
                        </a:rPr>
                        <a:t>cuttings</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 or tissue culture (growing cells from part of a plant). Animals can be cloned by </a:t>
                      </a:r>
                      <a:r>
                        <a:rPr kumimoji="0" lang="en-GB" sz="900" b="1" i="0" u="none" strike="noStrike" kern="1200" cap="none" spc="0" normalizeH="0" baseline="0" noProof="0" dirty="0" smtClean="0">
                          <a:ln>
                            <a:noFill/>
                          </a:ln>
                          <a:solidFill>
                            <a:schemeClr val="tx1"/>
                          </a:solidFill>
                          <a:effectLst/>
                          <a:uLnTx/>
                          <a:uFillTx/>
                          <a:latin typeface="+mn-lt"/>
                          <a:ea typeface="+mn-ea"/>
                          <a:cs typeface="+mn-cs"/>
                        </a:rPr>
                        <a:t>embryo transplants </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(fertilizing egg cells from male and transplanting them into host mother) and </a:t>
                      </a:r>
                      <a:r>
                        <a:rPr kumimoji="0" lang="en-GB" sz="900" b="1" i="0" u="none" strike="noStrike" kern="1200" cap="none" spc="0" normalizeH="0" baseline="0" noProof="0" dirty="0" smtClean="0">
                          <a:ln>
                            <a:noFill/>
                          </a:ln>
                          <a:solidFill>
                            <a:schemeClr val="tx1"/>
                          </a:solidFill>
                          <a:effectLst/>
                          <a:uLnTx/>
                          <a:uFillTx/>
                          <a:latin typeface="+mn-lt"/>
                          <a:ea typeface="+mn-ea"/>
                          <a:cs typeface="+mn-cs"/>
                        </a:rPr>
                        <a:t>adult cell cloning </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(replacing nucleus of egg cell with adult cell by electric shock and placing into womb)</a:t>
                      </a:r>
                    </a:p>
                    <a:p>
                      <a:pPr algn="just"/>
                      <a:r>
                        <a:rPr kumimoji="0" lang="en-GB" sz="900" b="1" i="0" u="sng" strike="noStrike" kern="1200" cap="none" spc="0" normalizeH="0" baseline="0" noProof="0" dirty="0" smtClean="0">
                          <a:ln>
                            <a:noFill/>
                          </a:ln>
                          <a:solidFill>
                            <a:schemeClr val="tx1"/>
                          </a:solidFill>
                          <a:effectLst/>
                          <a:uLnTx/>
                          <a:uFillTx/>
                          <a:latin typeface="+mn-lt"/>
                          <a:ea typeface="+mn-ea"/>
                          <a:cs typeface="+mn-cs"/>
                        </a:rPr>
                        <a:t>1.6.4 – Modifying Genetic Code</a:t>
                      </a:r>
                    </a:p>
                    <a:p>
                      <a:pPr algn="just"/>
                      <a:r>
                        <a:rPr kumimoji="0" lang="en-GB" sz="900" b="1" i="0" u="none" strike="noStrike" kern="1200" cap="none" spc="0" normalizeH="0" baseline="0" noProof="0" dirty="0" smtClean="0">
                          <a:ln>
                            <a:noFill/>
                          </a:ln>
                          <a:solidFill>
                            <a:schemeClr val="tx1"/>
                          </a:solidFill>
                          <a:effectLst/>
                          <a:uLnTx/>
                          <a:uFillTx/>
                          <a:latin typeface="+mn-lt"/>
                          <a:ea typeface="+mn-ea"/>
                          <a:cs typeface="+mn-cs"/>
                        </a:rPr>
                        <a:t>Genes</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 from human </a:t>
                      </a:r>
                      <a:r>
                        <a:rPr kumimoji="0" lang="en-GB" sz="900" b="1" i="0" u="none" strike="noStrike" kern="1200" cap="none" spc="0" normalizeH="0" baseline="0" noProof="0" dirty="0" smtClean="0">
                          <a:ln>
                            <a:noFill/>
                          </a:ln>
                          <a:solidFill>
                            <a:schemeClr val="tx1"/>
                          </a:solidFill>
                          <a:effectLst/>
                          <a:uLnTx/>
                          <a:uFillTx/>
                          <a:latin typeface="+mn-lt"/>
                          <a:ea typeface="+mn-ea"/>
                          <a:cs typeface="+mn-cs"/>
                        </a:rPr>
                        <a:t>chromosomes</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 can be cut out using enzymes and transferred to cells of other organisms to change characteristics; and can be transferred at an early stage to develop with desired characteristics.</a:t>
                      </a:r>
                    </a:p>
                    <a:p>
                      <a:pPr algn="just"/>
                      <a:r>
                        <a:rPr kumimoji="0" lang="en-GB" sz="900" b="1" i="0" u="sng" strike="noStrike" kern="1200" cap="none" spc="0" normalizeH="0" baseline="0" noProof="0" dirty="0" smtClean="0">
                          <a:ln>
                            <a:noFill/>
                          </a:ln>
                          <a:solidFill>
                            <a:schemeClr val="tx1"/>
                          </a:solidFill>
                          <a:effectLst/>
                          <a:uLnTx/>
                          <a:uFillTx/>
                          <a:latin typeface="+mn-lt"/>
                          <a:ea typeface="+mn-ea"/>
                          <a:cs typeface="+mn-cs"/>
                        </a:rPr>
                        <a:t>1.6.5 – GM Crops</a:t>
                      </a:r>
                    </a:p>
                    <a:p>
                      <a:pPr algn="just"/>
                      <a:r>
                        <a:rPr kumimoji="0" lang="en-GB" sz="900" b="1" i="0" u="none" strike="noStrike" kern="1200" cap="none" spc="0" normalizeH="0" baseline="0" noProof="0" dirty="0" smtClean="0">
                          <a:ln>
                            <a:noFill/>
                          </a:ln>
                          <a:solidFill>
                            <a:schemeClr val="tx1"/>
                          </a:solidFill>
                          <a:effectLst/>
                          <a:uLnTx/>
                          <a:uFillTx/>
                          <a:latin typeface="+mn-lt"/>
                          <a:ea typeface="+mn-ea"/>
                          <a:cs typeface="+mn-cs"/>
                        </a:rPr>
                        <a:t>Genetically modified crops</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 grown using tissue culture, affects populations of wild flowers and insects and may be harmful to human health, but can be an economic way to feed the poor since it increases yield and nutrition.</a:t>
                      </a:r>
                    </a:p>
                    <a:p>
                      <a:pPr algn="just"/>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p>
                      <a:pPr algn="just"/>
                      <a:r>
                        <a:rPr kumimoji="0" lang="en-GB" sz="900" b="1" i="0" u="sng" strike="noStrike" kern="1200" cap="none" spc="0" normalizeH="0" baseline="0" noProof="0" dirty="0" smtClean="0">
                          <a:ln>
                            <a:noFill/>
                          </a:ln>
                          <a:solidFill>
                            <a:schemeClr val="tx1"/>
                          </a:solidFill>
                          <a:effectLst/>
                          <a:uLnTx/>
                          <a:uFillTx/>
                          <a:latin typeface="+mn-lt"/>
                          <a:ea typeface="+mn-ea"/>
                          <a:cs typeface="+mn-cs"/>
                        </a:rPr>
                        <a:t>1.7.1 – Evolution </a:t>
                      </a:r>
                    </a:p>
                    <a:p>
                      <a:pPr algn="just"/>
                      <a:r>
                        <a:rPr kumimoji="0" lang="en-GB" sz="900" b="0" i="0" u="none" strike="noStrike" kern="1200" cap="none" spc="0" normalizeH="0" baseline="0" noProof="0" dirty="0" smtClean="0">
                          <a:ln>
                            <a:noFill/>
                          </a:ln>
                          <a:solidFill>
                            <a:schemeClr val="tx1"/>
                          </a:solidFill>
                          <a:effectLst/>
                          <a:uLnTx/>
                          <a:uFillTx/>
                          <a:latin typeface="+mn-lt"/>
                          <a:ea typeface="+mn-ea"/>
                          <a:cs typeface="+mn-cs"/>
                        </a:rPr>
                        <a:t>Studying similarities and differences between organisms helps to classify living organisms into animals, plants and microorganisms, and this helps us to understand </a:t>
                      </a:r>
                      <a:r>
                        <a:rPr kumimoji="0" lang="en-GB" sz="900" b="1" i="0" u="none" strike="noStrike" kern="1200" cap="none" spc="0" normalizeH="0" baseline="0" noProof="0" dirty="0" smtClean="0">
                          <a:ln>
                            <a:noFill/>
                          </a:ln>
                          <a:solidFill>
                            <a:schemeClr val="tx1"/>
                          </a:solidFill>
                          <a:effectLst/>
                          <a:uLnTx/>
                          <a:uFillTx/>
                          <a:latin typeface="+mn-lt"/>
                          <a:ea typeface="+mn-ea"/>
                          <a:cs typeface="+mn-cs"/>
                        </a:rPr>
                        <a:t>evolutionary and ecological relationships</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a:t>
                      </a:r>
                    </a:p>
                    <a:p>
                      <a:pPr algn="just"/>
                      <a:r>
                        <a:rPr kumimoji="0" lang="en-GB" sz="900" b="1" i="0" u="sng" strike="noStrike" kern="1200" cap="none" spc="0" normalizeH="0" baseline="0" noProof="0" dirty="0" smtClean="0">
                          <a:ln>
                            <a:noFill/>
                          </a:ln>
                          <a:solidFill>
                            <a:schemeClr val="tx1"/>
                          </a:solidFill>
                          <a:effectLst/>
                          <a:uLnTx/>
                          <a:uFillTx/>
                          <a:latin typeface="+mn-lt"/>
                          <a:ea typeface="+mn-ea"/>
                          <a:cs typeface="+mn-cs"/>
                        </a:rPr>
                        <a:t>1.7.2 – Natural Selection </a:t>
                      </a:r>
                    </a:p>
                    <a:p>
                      <a:pPr algn="just"/>
                      <a:r>
                        <a:rPr kumimoji="0" lang="en-GB" sz="900" b="0" i="0" u="none" strike="noStrike" kern="1200" cap="none" spc="0" normalizeH="0" baseline="0" noProof="0" dirty="0" smtClean="0">
                          <a:ln>
                            <a:noFill/>
                          </a:ln>
                          <a:solidFill>
                            <a:schemeClr val="tx1"/>
                          </a:solidFill>
                          <a:effectLst/>
                          <a:uLnTx/>
                          <a:uFillTx/>
                          <a:latin typeface="+mn-lt"/>
                          <a:ea typeface="+mn-ea"/>
                          <a:cs typeface="+mn-cs"/>
                        </a:rPr>
                        <a:t>Darwin’s theory of evolution by </a:t>
                      </a:r>
                      <a:r>
                        <a:rPr kumimoji="0" lang="en-GB" sz="900" b="1" i="0" u="none" strike="noStrike" kern="1200" cap="none" spc="0" normalizeH="0" baseline="0" noProof="0" dirty="0" smtClean="0">
                          <a:ln>
                            <a:noFill/>
                          </a:ln>
                          <a:solidFill>
                            <a:schemeClr val="tx1"/>
                          </a:solidFill>
                          <a:effectLst/>
                          <a:uLnTx/>
                          <a:uFillTx/>
                          <a:latin typeface="+mn-lt"/>
                          <a:ea typeface="+mn-ea"/>
                          <a:cs typeface="+mn-cs"/>
                        </a:rPr>
                        <a:t>natural selection </a:t>
                      </a:r>
                      <a:r>
                        <a:rPr kumimoji="0" lang="en-GB" sz="900" b="0" i="0" u="none" strike="noStrike" kern="1200" cap="none" spc="0" normalizeH="0" baseline="0" noProof="0" dirty="0" smtClean="0">
                          <a:ln>
                            <a:noFill/>
                          </a:ln>
                          <a:solidFill>
                            <a:schemeClr val="tx1"/>
                          </a:solidFill>
                          <a:effectLst/>
                          <a:uLnTx/>
                          <a:uFillTx/>
                          <a:latin typeface="+mn-lt"/>
                          <a:ea typeface="+mn-ea"/>
                          <a:cs typeface="+mn-cs"/>
                        </a:rPr>
                        <a:t>states that all species of living things have evolved from simple life forms developed three billion years ago; but was refused by religious beliefs and insufficient evidence.</a:t>
                      </a:r>
                    </a:p>
                    <a:p>
                      <a:pPr algn="just"/>
                      <a:r>
                        <a:rPr kumimoji="0" lang="en-GB" sz="900" b="1" i="0" u="sng" strike="noStrike" kern="1200" cap="none" spc="0" normalizeH="0" baseline="0" noProof="0" dirty="0" smtClean="0">
                          <a:ln>
                            <a:noFill/>
                          </a:ln>
                          <a:solidFill>
                            <a:schemeClr val="tx1"/>
                          </a:solidFill>
                          <a:effectLst/>
                          <a:uLnTx/>
                          <a:uFillTx/>
                          <a:latin typeface="+mn-lt"/>
                          <a:ea typeface="+mn-ea"/>
                          <a:cs typeface="+mn-cs"/>
                        </a:rPr>
                        <a:t>1.7.3 – Other Theories</a:t>
                      </a:r>
                    </a:p>
                    <a:p>
                      <a:pPr algn="just"/>
                      <a:r>
                        <a:rPr kumimoji="0" lang="en-GB" sz="900" b="0" i="0" u="none" strike="noStrike" kern="1200" cap="none" spc="0" normalizeH="0" baseline="0" noProof="0" dirty="0" smtClean="0">
                          <a:ln>
                            <a:noFill/>
                          </a:ln>
                          <a:solidFill>
                            <a:schemeClr val="tx1"/>
                          </a:solidFill>
                          <a:effectLst/>
                          <a:uLnTx/>
                          <a:uFillTx/>
                          <a:latin typeface="+mn-lt"/>
                          <a:ea typeface="+mn-ea"/>
                          <a:cs typeface="+mn-cs"/>
                        </a:rPr>
                        <a:t>Lamarck’s theory states that an organism (plant/animal) can pass on characteristics that the organism has acquired in its lifetime and can pass on these acquired characteristics to its offspring.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cxnSp>
        <p:nvCxnSpPr>
          <p:cNvPr id="15" name="Straight Connector 14"/>
          <p:cNvCxnSpPr/>
          <p:nvPr/>
        </p:nvCxnSpPr>
        <p:spPr>
          <a:xfrm flipV="1">
            <a:off x="0" y="6135829"/>
            <a:ext cx="2449993" cy="76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9792024" y="4412028"/>
            <a:ext cx="2399976" cy="230832"/>
          </a:xfrm>
          <a:prstGeom prst="rect">
            <a:avLst/>
          </a:prstGeom>
        </p:spPr>
        <p:txBody>
          <a:bodyPr wrap="square">
            <a:spAutoFit/>
          </a:bodyPr>
          <a:lstStyle/>
          <a:p>
            <a:pPr lvl="0">
              <a:defRPr/>
            </a:pPr>
            <a:endParaRPr lang="en-US" sz="900" dirty="0">
              <a:solidFill>
                <a:prstClr val="black"/>
              </a:solidFill>
            </a:endParaRPr>
          </a:p>
        </p:txBody>
      </p:sp>
      <p:sp>
        <p:nvSpPr>
          <p:cNvPr id="2" name="Footer Placeholder 1"/>
          <p:cNvSpPr>
            <a:spLocks noGrp="1"/>
          </p:cNvSpPr>
          <p:nvPr>
            <p:ph type="ftr" sz="quarter" idx="11"/>
          </p:nvPr>
        </p:nvSpPr>
        <p:spPr>
          <a:xfrm>
            <a:off x="-838201" y="6620079"/>
            <a:ext cx="4114800" cy="365125"/>
          </a:xfrm>
        </p:spPr>
        <p:txBody>
          <a:bodyPr/>
          <a:lstStyle/>
          <a:p>
            <a:r>
              <a:rPr lang="en-GB" dirty="0" smtClean="0"/>
              <a:t>© </a:t>
            </a:r>
            <a:r>
              <a:rPr lang="en-GB" dirty="0" err="1" smtClean="0"/>
              <a:t>Faiq</a:t>
            </a:r>
            <a:r>
              <a:rPr lang="en-GB" dirty="0" smtClean="0"/>
              <a:t> </a:t>
            </a:r>
            <a:r>
              <a:rPr lang="en-GB" dirty="0" err="1" smtClean="0"/>
              <a:t>Raedaya</a:t>
            </a:r>
            <a:r>
              <a:rPr lang="en-GB" dirty="0" smtClean="0"/>
              <a:t> 2015</a:t>
            </a:r>
            <a:endParaRPr lang="en-GB" dirty="0"/>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98626" y="3317231"/>
            <a:ext cx="585036" cy="444627"/>
          </a:xfrm>
          <a:prstGeom prst="rect">
            <a:avLst/>
          </a:prstGeom>
        </p:spPr>
      </p:pic>
      <p:pic>
        <p:nvPicPr>
          <p:cNvPr id="10" name="Picture 9"/>
          <p:cNvPicPr>
            <a:picLocks noChangeAspect="1"/>
          </p:cNvPicPr>
          <p:nvPr/>
        </p:nvPicPr>
        <p:blipFill>
          <a:blip r:embed="rId3"/>
          <a:stretch>
            <a:fillRect/>
          </a:stretch>
        </p:blipFill>
        <p:spPr>
          <a:xfrm>
            <a:off x="4008910" y="2149116"/>
            <a:ext cx="705965" cy="588923"/>
          </a:xfrm>
          <a:prstGeom prst="rect">
            <a:avLst/>
          </a:prstGeom>
        </p:spPr>
      </p:pic>
      <p:pic>
        <p:nvPicPr>
          <p:cNvPr id="3" name="Picture 2"/>
          <p:cNvPicPr>
            <a:picLocks noChangeAspect="1"/>
          </p:cNvPicPr>
          <p:nvPr/>
        </p:nvPicPr>
        <p:blipFill>
          <a:blip r:embed="rId4"/>
          <a:stretch>
            <a:fillRect/>
          </a:stretch>
        </p:blipFill>
        <p:spPr>
          <a:xfrm>
            <a:off x="4008910" y="5588282"/>
            <a:ext cx="843992" cy="454509"/>
          </a:xfrm>
          <a:prstGeom prst="rect">
            <a:avLst/>
          </a:prstGeom>
        </p:spPr>
      </p:pic>
      <p:cxnSp>
        <p:nvCxnSpPr>
          <p:cNvPr id="11" name="Straight Connector 10"/>
          <p:cNvCxnSpPr/>
          <p:nvPr/>
        </p:nvCxnSpPr>
        <p:spPr>
          <a:xfrm flipV="1">
            <a:off x="4862540" y="4099559"/>
            <a:ext cx="2449993" cy="76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293903" y="2435958"/>
            <a:ext cx="2449993" cy="76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a:stretch>
            <a:fillRect/>
          </a:stretch>
        </p:blipFill>
        <p:spPr>
          <a:xfrm>
            <a:off x="8293100" y="6080891"/>
            <a:ext cx="1333500" cy="721751"/>
          </a:xfrm>
          <a:prstGeom prst="rect">
            <a:avLst/>
          </a:prstGeom>
        </p:spPr>
      </p:pic>
      <p:pic>
        <p:nvPicPr>
          <p:cNvPr id="6" name="Picture 5"/>
          <p:cNvPicPr>
            <a:picLocks noChangeAspect="1"/>
          </p:cNvPicPr>
          <p:nvPr/>
        </p:nvPicPr>
        <p:blipFill>
          <a:blip r:embed="rId6"/>
          <a:stretch>
            <a:fillRect/>
          </a:stretch>
        </p:blipFill>
        <p:spPr>
          <a:xfrm>
            <a:off x="7401823" y="6273993"/>
            <a:ext cx="891277" cy="528649"/>
          </a:xfrm>
          <a:prstGeom prst="rect">
            <a:avLst/>
          </a:prstGeom>
        </p:spPr>
      </p:pic>
      <p:cxnSp>
        <p:nvCxnSpPr>
          <p:cNvPr id="14" name="Straight Connector 13"/>
          <p:cNvCxnSpPr/>
          <p:nvPr/>
        </p:nvCxnSpPr>
        <p:spPr>
          <a:xfrm flipV="1">
            <a:off x="9743896" y="4354779"/>
            <a:ext cx="2449993" cy="76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825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TotalTime>
  <Words>4404</Words>
  <Application>Microsoft Office PowerPoint</Application>
  <PresentationFormat>Widescreen</PresentationFormat>
  <Paragraphs>372</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Times New Roman</vt:lpstr>
      <vt:lpstr>Office Theme</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Faiq Raedaya</dc:creator>
  <cp:lastModifiedBy>Faiq Raedaya</cp:lastModifiedBy>
  <cp:revision>73</cp:revision>
  <cp:lastPrinted>2015-04-25T16:43:23Z</cp:lastPrinted>
  <dcterms:created xsi:type="dcterms:W3CDTF">2015-04-20T16:42:17Z</dcterms:created>
  <dcterms:modified xsi:type="dcterms:W3CDTF">2015-05-17T15:20:40Z</dcterms:modified>
</cp:coreProperties>
</file>